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F89E84-E319-4D6E-A919-24BF99D20019}" v="3" dt="2021-10-16T08:57:46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Борисов Николай" userId="ad6769ca92cc633c" providerId="Windows Live" clId="Web-{4FF89E84-E319-4D6E-A919-24BF99D20019}"/>
    <pc:docChg chg="modSld">
      <pc:chgData name="Борисов Николай" userId="ad6769ca92cc633c" providerId="Windows Live" clId="Web-{4FF89E84-E319-4D6E-A919-24BF99D20019}" dt="2021-10-16T08:57:46.193" v="2" actId="20577"/>
      <pc:docMkLst>
        <pc:docMk/>
      </pc:docMkLst>
      <pc:sldChg chg="modSp">
        <pc:chgData name="Борисов Николай" userId="ad6769ca92cc633c" providerId="Windows Live" clId="Web-{4FF89E84-E319-4D6E-A919-24BF99D20019}" dt="2021-10-16T08:57:46.193" v="2" actId="20577"/>
        <pc:sldMkLst>
          <pc:docMk/>
          <pc:sldMk cId="0" sldId="274"/>
        </pc:sldMkLst>
        <pc:spChg chg="mod">
          <ac:chgData name="Борисов Николай" userId="ad6769ca92cc633c" providerId="Windows Live" clId="Web-{4FF89E84-E319-4D6E-A919-24BF99D20019}" dt="2021-10-16T08:57:46.193" v="2" actId="20577"/>
          <ac:spMkLst>
            <pc:docMk/>
            <pc:sldMk cId="0" sldId="274"/>
            <ac:spMk id="20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 b="1">
                <a:solidFill>
                  <a:schemeClr val="dk1"/>
                </a:solidFill>
              </a:rPr>
              <a:t>VisualItemModel</a:t>
            </a:r>
            <a:r>
              <a:rPr lang="ru">
                <a:solidFill>
                  <a:schemeClr val="dk1"/>
                </a:solidFill>
              </a:rPr>
              <a:t> – QML-компонент для создания модели данных, состоящей из визуальных элементов. </a:t>
            </a:r>
          </a:p>
          <a:p>
            <a:pPr lvl="0">
              <a:spcBef>
                <a:spcPts val="0"/>
              </a:spcBef>
              <a:buNone/>
            </a:pPr>
            <a:r>
              <a:rPr lang="ru" b="1"/>
              <a:t>VisualItemModel</a:t>
            </a:r>
            <a:r>
              <a:rPr lang="ru"/>
              <a:t> позволяет перенести делегат из представления в саму модель. Здесь в Модель помещаются не данные, а уже готовые визуальные элементы. Соответственно, представлению в таком случае делегат не нужен и оно используется только как контейнер, обеспечивая размещение элементов и навигацию по ним.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Интересной особенностью </a:t>
            </a:r>
            <a:r>
              <a:rPr lang="ru" b="1"/>
              <a:t>VisualItemModel</a:t>
            </a:r>
            <a:r>
              <a:rPr lang="ru"/>
              <a:t> является то, что в нее можно положить объекты разный типов. Обычная Модель с делегатом использует для отображения всех данных объекты одного и того же типа. Когда требуется отображать в одном представлении элементы разных типов, такая Модель является одним из вариантов решения данной задачи.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На слайде показан код реализации страницы со списком, где Моделью является объект </a:t>
            </a:r>
            <a:r>
              <a:rPr lang="ru" b="1">
                <a:solidFill>
                  <a:schemeClr val="dk1"/>
                </a:solidFill>
              </a:rPr>
              <a:t>VisualItemModel</a:t>
            </a:r>
            <a:r>
              <a:rPr lang="ru">
                <a:solidFill>
                  <a:schemeClr val="dk1"/>
                </a:solidFill>
              </a:rPr>
              <a:t>. Модель содержит два разных объекта: </a:t>
            </a:r>
            <a:r>
              <a:rPr lang="ru" b="1">
                <a:solidFill>
                  <a:schemeClr val="dk1"/>
                </a:solidFill>
              </a:rPr>
              <a:t>Rectangle</a:t>
            </a:r>
            <a:r>
              <a:rPr lang="ru">
                <a:solidFill>
                  <a:schemeClr val="dk1"/>
                </a:solidFill>
              </a:rPr>
              <a:t> и </a:t>
            </a:r>
            <a:r>
              <a:rPr lang="ru" b="1">
                <a:solidFill>
                  <a:schemeClr val="dk1"/>
                </a:solidFill>
              </a:rPr>
              <a:t>Text</a:t>
            </a:r>
            <a:r>
              <a:rPr lang="ru">
                <a:solidFill>
                  <a:schemeClr val="dk1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 b="1">
                <a:solidFill>
                  <a:schemeClr val="dk1"/>
                </a:solidFill>
              </a:rPr>
              <a:t>SilicaListView</a:t>
            </a:r>
            <a:r>
              <a:rPr lang="ru">
                <a:solidFill>
                  <a:schemeClr val="dk1"/>
                </a:solidFill>
              </a:rPr>
              <a:t> здесь не имеет делегата, т.к. за представление данных в данном случае отвечает сама модель.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При работе с веб-ресурсами нередко применяется формат XML.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Он используется в таких вещах, как RSS, различных подкастах. Значит, у нас появляется задача получить этот файл и его распарсить.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Перебирать дерево элементов и наполнять модель вручную неудобно, так что нужна возможность выбрать элементы из XML-файла автоматически и представить их в виде модели.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Эти задачи и реализует </a:t>
            </a:r>
            <a:r>
              <a:rPr lang="ru" b="1"/>
              <a:t>XmlListModel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 b="1"/>
              <a:t>XmlListModel</a:t>
            </a:r>
            <a:r>
              <a:rPr lang="ru"/>
              <a:t> – QML-компонент для определения модели данных. Компонент позволяет создавать только Модель для чтений. Запись в нее не будет поддерживаться.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Свойство </a:t>
            </a:r>
            <a:r>
              <a:rPr lang="ru" b="1"/>
              <a:t>source</a:t>
            </a:r>
            <a:r>
              <a:rPr lang="ru"/>
              <a:t> необходимо для указания пути к XML-файлу с данными. Это может быть путь к локальному файлу или же путь к файлу на каком-нибудь веб-ресурсе.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Свойство </a:t>
            </a:r>
            <a:r>
              <a:rPr lang="ru" b="1"/>
              <a:t>query</a:t>
            </a:r>
            <a:r>
              <a:rPr lang="ru"/>
              <a:t> позволяет указать XPath запрос на получение элементов модели из XML дерева.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Данные элементы имеют свойства/атрибуты (поля модели), для извлечения которых из XML используется компонент </a:t>
            </a:r>
            <a:r>
              <a:rPr lang="ru" b="1"/>
              <a:t>XmlRole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Объект </a:t>
            </a:r>
            <a:r>
              <a:rPr lang="ru" b="1"/>
              <a:t>XmlRole</a:t>
            </a:r>
            <a:r>
              <a:rPr lang="ru"/>
              <a:t> определяет поля Модели.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Он имеет свойство </a:t>
            </a:r>
            <a:r>
              <a:rPr lang="ru" b="1"/>
              <a:t>name</a:t>
            </a:r>
            <a:r>
              <a:rPr lang="ru"/>
              <a:t> для определения имени атрибута, по этому имени мы сможем обращаться к свойствам в делегате.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А также свойство </a:t>
            </a:r>
            <a:r>
              <a:rPr lang="ru" b="1"/>
              <a:t>query</a:t>
            </a:r>
            <a:r>
              <a:rPr lang="ru"/>
              <a:t>, в котором указывается запрос на извлечение значения данного атрибута из XML.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В качестве примера создадим собственный XML файл со каталогом книг.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Наш XML будет иметь структуру, представленную на слайде. Корневой элемент </a:t>
            </a:r>
            <a:r>
              <a:rPr lang="ru" b="1"/>
              <a:t>&lt;catalog&gt;</a:t>
            </a:r>
            <a:r>
              <a:rPr lang="ru"/>
              <a:t> и внутри него несколько элементов </a:t>
            </a:r>
            <a:r>
              <a:rPr lang="ru" b="1"/>
              <a:t>&lt;book&gt;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У каждого элемента &lt;book&gt; есть свои дочерние элементы: </a:t>
            </a:r>
            <a:r>
              <a:rPr lang="ru" b="1"/>
              <a:t>&lt;title&gt;</a:t>
            </a:r>
            <a:r>
              <a:rPr lang="ru"/>
              <a:t>, </a:t>
            </a:r>
            <a:r>
              <a:rPr lang="ru" b="1"/>
              <a:t>&lt;year&gt;</a:t>
            </a:r>
            <a:r>
              <a:rPr lang="ru"/>
              <a:t> и </a:t>
            </a:r>
            <a:r>
              <a:rPr lang="ru" b="1"/>
              <a:t>&lt;author&gt;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Итак мы имеем каталог книг, где у каждой книги определено название, год издания и автор.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Объект </a:t>
            </a:r>
            <a:r>
              <a:rPr lang="ru" b="1"/>
              <a:t>XmlListModel</a:t>
            </a:r>
            <a:r>
              <a:rPr lang="ru"/>
              <a:t>, созданный для парсинга данного файла, также представлен на слайде.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В качестве свойства </a:t>
            </a:r>
            <a:r>
              <a:rPr lang="ru" b="1"/>
              <a:t>source</a:t>
            </a:r>
            <a:r>
              <a:rPr lang="ru"/>
              <a:t> указывается имя файла при условии, что файл исходного кода, где используется </a:t>
            </a:r>
            <a:r>
              <a:rPr lang="ru" b="1"/>
              <a:t>XmlListModel</a:t>
            </a:r>
            <a:r>
              <a:rPr lang="ru"/>
              <a:t> и XML-файл лежат в одной директории.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В качестве свойства </a:t>
            </a:r>
            <a:r>
              <a:rPr lang="ru" b="1"/>
              <a:t>query</a:t>
            </a:r>
            <a:r>
              <a:rPr lang="ru"/>
              <a:t> указывается XPath запрос к элементу </a:t>
            </a:r>
            <a:r>
              <a:rPr lang="ru" b="1"/>
              <a:t>&lt;book&gt;</a:t>
            </a:r>
            <a:r>
              <a:rPr lang="ru"/>
              <a:t>. Таким образом модель получит доступ к любому объекту </a:t>
            </a:r>
            <a:r>
              <a:rPr lang="ru" b="1"/>
              <a:t>&lt;book&gt;</a:t>
            </a:r>
            <a:r>
              <a:rPr lang="ru"/>
              <a:t> внутри XML.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Далее необходимо получить доступ к элементам-атрибутам каждой книги. Для этого используются объекты </a:t>
            </a:r>
            <a:r>
              <a:rPr lang="ru" b="1"/>
              <a:t>XmlRole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Свойства </a:t>
            </a:r>
            <a:r>
              <a:rPr lang="ru" b="1"/>
              <a:t>name</a:t>
            </a:r>
            <a:r>
              <a:rPr lang="ru"/>
              <a:t> объектов </a:t>
            </a:r>
            <a:r>
              <a:rPr lang="ru" b="1">
                <a:solidFill>
                  <a:schemeClr val="dk1"/>
                </a:solidFill>
              </a:rPr>
              <a:t>XmlRole</a:t>
            </a:r>
            <a:r>
              <a:rPr lang="ru"/>
              <a:t> определяют имена свойств модели, по которым мы будем к ним обращаться внутри представления.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А свойства </a:t>
            </a:r>
            <a:r>
              <a:rPr lang="ru" b="1"/>
              <a:t>query</a:t>
            </a:r>
            <a:r>
              <a:rPr lang="ru"/>
              <a:t> задают запрос к каждому атрибуту внутри элемента </a:t>
            </a:r>
            <a:r>
              <a:rPr lang="ru" b="1"/>
              <a:t>&lt;book&gt;</a:t>
            </a:r>
            <a:r>
              <a:rPr lang="ru"/>
              <a:t>. Например, чтобы обратиться к элементу </a:t>
            </a:r>
            <a:r>
              <a:rPr lang="ru" b="1"/>
              <a:t>&lt;title&gt;</a:t>
            </a:r>
            <a:r>
              <a:rPr lang="ru"/>
              <a:t> внутри </a:t>
            </a:r>
            <a:r>
              <a:rPr lang="ru" b="1"/>
              <a:t>&lt;book&gt;</a:t>
            </a:r>
            <a:r>
              <a:rPr lang="ru"/>
              <a:t> необходимо описать запрос “</a:t>
            </a:r>
            <a:r>
              <a:rPr lang="ru" b="1"/>
              <a:t>title/string()”</a:t>
            </a:r>
            <a:r>
              <a:rPr lang="ru"/>
              <a:t>, где стринг означает, что данное поле текстовое. В случае с атрибутом </a:t>
            </a:r>
            <a:r>
              <a:rPr lang="ru" b="1"/>
              <a:t>year</a:t>
            </a:r>
            <a:r>
              <a:rPr lang="ru"/>
              <a:t>, после символа </a:t>
            </a:r>
            <a:r>
              <a:rPr lang="ru" b="1"/>
              <a:t>/</a:t>
            </a:r>
            <a:r>
              <a:rPr lang="ru"/>
              <a:t> указывается </a:t>
            </a:r>
            <a:r>
              <a:rPr lang="ru" b="1"/>
              <a:t>number()</a:t>
            </a:r>
            <a:r>
              <a:rPr lang="ru"/>
              <a:t>, что означает, что данный атрибут числовой.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Код на слайде демонстрирует простейший пример использования </a:t>
            </a:r>
            <a:r>
              <a:rPr lang="ru" b="1"/>
              <a:t>XmlListModel</a:t>
            </a:r>
            <a:r>
              <a:rPr lang="ru"/>
              <a:t> на странице со списком записей.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Здесь наглядно видно, что определенные нами, с помощью </a:t>
            </a:r>
            <a:r>
              <a:rPr lang="ru" b="1"/>
              <a:t>XmlRole</a:t>
            </a:r>
            <a:r>
              <a:rPr lang="ru"/>
              <a:t>, “имена” свойств модели (</a:t>
            </a:r>
            <a:r>
              <a:rPr lang="ru" b="1"/>
              <a:t>title</a:t>
            </a:r>
            <a:r>
              <a:rPr lang="ru"/>
              <a:t>, </a:t>
            </a:r>
            <a:r>
              <a:rPr lang="ru" b="1"/>
              <a:t>year</a:t>
            </a:r>
            <a:r>
              <a:rPr lang="ru"/>
              <a:t> и </a:t>
            </a:r>
            <a:r>
              <a:rPr lang="ru" b="1"/>
              <a:t>author</a:t>
            </a:r>
            <a:r>
              <a:rPr lang="ru"/>
              <a:t>) используются в делегате компонента </a:t>
            </a:r>
            <a:r>
              <a:rPr lang="ru" b="1"/>
              <a:t>SilicaListView</a:t>
            </a:r>
            <a:r>
              <a:rPr lang="ru"/>
              <a:t>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Также стоит отметить, что </a:t>
            </a:r>
            <a:r>
              <a:rPr lang="ru" b="1">
                <a:solidFill>
                  <a:schemeClr val="dk1"/>
                </a:solidFill>
              </a:rPr>
              <a:t>XmlListModel </a:t>
            </a:r>
            <a:r>
              <a:rPr lang="ru">
                <a:solidFill>
                  <a:schemeClr val="dk1"/>
                </a:solidFill>
              </a:rPr>
              <a:t>и </a:t>
            </a:r>
            <a:r>
              <a:rPr lang="ru" b="1">
                <a:solidFill>
                  <a:schemeClr val="dk1"/>
                </a:solidFill>
              </a:rPr>
              <a:t>XmlRole </a:t>
            </a:r>
            <a:r>
              <a:rPr lang="ru">
                <a:solidFill>
                  <a:schemeClr val="dk1"/>
                </a:solidFill>
              </a:rPr>
              <a:t>вынесены в отдельный модуль </a:t>
            </a:r>
            <a:r>
              <a:rPr lang="ru" b="1"/>
              <a:t>QtQuick.XmlListModel 2.0</a:t>
            </a:r>
            <a:r>
              <a:rPr lang="ru"/>
              <a:t> и его нужно дополнительно импортировать.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На данном слайде демонстрируется как можно получать данные с веб-ресурсов, используя </a:t>
            </a:r>
            <a:r>
              <a:rPr lang="ru" b="1"/>
              <a:t>XmlListModel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Отличием от предыдущего примера здесь является то, что в качестве свойства </a:t>
            </a:r>
            <a:r>
              <a:rPr lang="ru" b="1"/>
              <a:t>source</a:t>
            </a:r>
            <a:r>
              <a:rPr lang="ru"/>
              <a:t> здесь указывается адрес до XML-файла на веб-ресурсе. </a:t>
            </a:r>
            <a:br>
              <a:rPr lang="ru"/>
            </a:br>
            <a:r>
              <a:rPr lang="ru"/>
              <a:t>Так в данном случае используется адрес до файла, использующегося на портале Lenta.ru для RSS рассылки.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Из данного ресурса извлекаются названия статей и отображаются в виде списка.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Данные загружаются асинхронно и после окончания загрузки Модель будет обновлена автоматически, а с ней будет обновлен и список.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Помимо специально разработанных для создания моделей компонентов, в качестве модели могут использоваться и другие объекты. Так моделями могут являться: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/>
              <a:t>JavaScript-массивы;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/>
              <a:t>целые числа.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Рассмотрим в качестве модели JavaScript-массив.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Для каждого элемента массива будет создан делегат и данные самого элемент массива будут доступны в делегате через свойство </a:t>
            </a:r>
            <a:r>
              <a:rPr lang="ru" b="1"/>
              <a:t>modelData</a:t>
            </a:r>
            <a:r>
              <a:rPr lang="ru"/>
              <a:t>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Если в массиве находятся объекты, то </a:t>
            </a:r>
            <a:r>
              <a:rPr lang="ru" b="1"/>
              <a:t>modelData</a:t>
            </a:r>
            <a:r>
              <a:rPr lang="ru"/>
              <a:t> тоже будет объектом и будет содержать все свойства исходного объекта.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В примере на слайде JavaScript-массив </a:t>
            </a:r>
            <a:r>
              <a:rPr lang="ru" b="1"/>
              <a:t>dataModel </a:t>
            </a:r>
            <a:r>
              <a:rPr lang="ru"/>
              <a:t>используется в качестве модели для  </a:t>
            </a:r>
            <a:r>
              <a:rPr lang="ru" b="1"/>
              <a:t>SilicaListView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Внутри массива объявлены два JavaScript-объекта. Один имеет свойство </a:t>
            </a:r>
            <a:r>
              <a:rPr lang="ru" b="1"/>
              <a:t>color</a:t>
            </a:r>
            <a:r>
              <a:rPr lang="ru"/>
              <a:t>, второй имеет два свойства </a:t>
            </a:r>
            <a:r>
              <a:rPr lang="ru" b="1"/>
              <a:t>color</a:t>
            </a:r>
            <a:r>
              <a:rPr lang="ru"/>
              <a:t> и </a:t>
            </a:r>
            <a:r>
              <a:rPr lang="ru" b="1"/>
              <a:t>text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Доступ к свойствам осуществляется в делегате с помощью объекта </a:t>
            </a:r>
            <a:r>
              <a:rPr lang="ru" b="1"/>
              <a:t>modelData</a:t>
            </a:r>
            <a:r>
              <a:rPr lang="ru"/>
              <a:t>. У одного из объектов модели не определено свойство </a:t>
            </a:r>
            <a:r>
              <a:rPr lang="ru" b="1"/>
              <a:t>text</a:t>
            </a:r>
            <a:r>
              <a:rPr lang="ru"/>
              <a:t>, в таком случае вместо него отображается строка “empty text”.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Все Javascript-модели являются пассивными. </a:t>
            </a:r>
            <a:r>
              <a:rPr lang="ru">
                <a:solidFill>
                  <a:schemeClr val="dk1"/>
                </a:solidFill>
              </a:rPr>
              <a:t>При изменении элементов и их добавлении/удалении представление не будет знать, что они поменялись. Так происходит потому, что у свойств JavaScript-объектов нет сигналов, которые вызываются при изменении свойства, в отличие от QML-объектов.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В качестве модели также можно использовать целое число. Это число является количеством элементов модели.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Так можно напрямую передать свойству </a:t>
            </a:r>
            <a:r>
              <a:rPr lang="ru" b="1"/>
              <a:t>model</a:t>
            </a:r>
            <a:r>
              <a:rPr lang="ru"/>
              <a:t> целое число, как это сделано в примере на слайде.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В делегате будет доступно свойство </a:t>
            </a:r>
            <a:r>
              <a:rPr lang="ru" b="1"/>
              <a:t>modelData</a:t>
            </a:r>
            <a:r>
              <a:rPr lang="ru"/>
              <a:t>, которое содержит индекс. Индекс также будет доступен через </a:t>
            </a:r>
            <a:r>
              <a:rPr lang="ru" b="1"/>
              <a:t>model.index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Никакой другой информации такая модель содержать не может.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Для получения данных от сервисов сети Интернет в QML используется JavaScript объект </a:t>
            </a:r>
            <a:r>
              <a:rPr lang="ru" b="1">
                <a:solidFill>
                  <a:schemeClr val="dk1"/>
                </a:solidFill>
              </a:rPr>
              <a:t>XMLHttpRequest</a:t>
            </a:r>
            <a:r>
              <a:rPr lang="ru">
                <a:solidFill>
                  <a:schemeClr val="dk1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Это инструмент для выполнения асинхронных HTTP-запросов. Он позволяет передавать данные не только в формате XML, хотя изначально был предназначен именно для этого.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Поддерживает следующие HTTP-запросы: </a:t>
            </a:r>
            <a:r>
              <a:rPr lang="ru" b="1"/>
              <a:t>GET</a:t>
            </a:r>
            <a:r>
              <a:rPr lang="ru"/>
              <a:t>, </a:t>
            </a:r>
            <a:r>
              <a:rPr lang="ru" b="1"/>
              <a:t>POST</a:t>
            </a:r>
            <a:r>
              <a:rPr lang="ru"/>
              <a:t>, </a:t>
            </a:r>
            <a:r>
              <a:rPr lang="ru" b="1"/>
              <a:t>HEAD</a:t>
            </a:r>
            <a:r>
              <a:rPr lang="ru"/>
              <a:t>, </a:t>
            </a:r>
            <a:r>
              <a:rPr lang="ru" b="1"/>
              <a:t>PUT</a:t>
            </a:r>
            <a:r>
              <a:rPr lang="ru"/>
              <a:t> и </a:t>
            </a:r>
            <a:r>
              <a:rPr lang="ru" b="1"/>
              <a:t>DELETE</a:t>
            </a:r>
            <a:r>
              <a:rPr lang="ru"/>
              <a:t>. </a:t>
            </a:r>
          </a:p>
          <a:p>
            <a:pPr lvl="0" rtl="0">
              <a:spcBef>
                <a:spcPts val="0"/>
              </a:spcBef>
              <a:buNone/>
            </a:pPr>
            <a:r>
              <a:rPr lang="ru"/>
              <a:t>Метод </a:t>
            </a:r>
            <a:r>
              <a:rPr lang="ru" b="1"/>
              <a:t>open</a:t>
            </a:r>
            <a:r>
              <a:rPr lang="ru"/>
              <a:t>(method, URL, async) – инициализирует объект, указывая тип запроса (он же HTTP-метод), и адрес в виде URL; параметр </a:t>
            </a:r>
            <a:r>
              <a:rPr lang="ru" b="1"/>
              <a:t>async</a:t>
            </a:r>
            <a:r>
              <a:rPr lang="ru"/>
              <a:t> определяет, происходит ли работа в асинхронном режиме.</a:t>
            </a:r>
          </a:p>
          <a:p>
            <a:pPr lvl="0" rtl="0">
              <a:spcBef>
                <a:spcPts val="0"/>
              </a:spcBef>
              <a:buNone/>
            </a:pPr>
            <a:r>
              <a:rPr lang="ru"/>
              <a:t>Свойство </a:t>
            </a:r>
            <a:r>
              <a:rPr lang="ru" b="1"/>
              <a:t>onreadystatechange</a:t>
            </a:r>
            <a:r>
              <a:rPr lang="ru"/>
              <a:t> – обработчик события, которое происходит при каждой смене состояния объекта. Имя должно быть записано в нижнем регистре.</a:t>
            </a:r>
          </a:p>
          <a:p>
            <a:pPr lvl="0" rtl="0">
              <a:spcBef>
                <a:spcPts val="0"/>
              </a:spcBef>
              <a:buNone/>
            </a:pPr>
            <a:r>
              <a:rPr lang="ru"/>
              <a:t>Свойство </a:t>
            </a:r>
            <a:r>
              <a:rPr lang="ru" b="1"/>
              <a:t>readyState</a:t>
            </a:r>
            <a:r>
              <a:rPr lang="ru"/>
              <a:t> – текущее состояние объекта (0 — не инициализирован, 1 — открыт, 2 — отправка данных, 3 — получение данных и 4 — данные загружены).</a:t>
            </a:r>
          </a:p>
          <a:p>
            <a:pPr lvl="0" rtl="0">
              <a:spcBef>
                <a:spcPts val="0"/>
              </a:spcBef>
              <a:buNone/>
            </a:pPr>
            <a:r>
              <a:rPr lang="ru" b="1"/>
              <a:t>status</a:t>
            </a:r>
            <a:r>
              <a:rPr lang="ru"/>
              <a:t> – HTTP-статус в виде числа (404 — «Not Found», 200 — «OK» и т. д.).</a:t>
            </a:r>
          </a:p>
          <a:p>
            <a:pPr lvl="0" rtl="0">
              <a:spcBef>
                <a:spcPts val="0"/>
              </a:spcBef>
              <a:buNone/>
            </a:pPr>
            <a:r>
              <a:rPr lang="ru" b="1"/>
              <a:t>statusText</a:t>
            </a:r>
            <a:r>
              <a:rPr lang="ru"/>
              <a:t> – cтатус в виде строки («Not Found», «OK» и т. д.).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План работы с объектом </a:t>
            </a:r>
            <a:r>
              <a:rPr lang="ru" b="1"/>
              <a:t>XMLHttpRequest</a:t>
            </a:r>
            <a:r>
              <a:rPr lang="ru"/>
              <a:t> можно представить следующим образом: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ru"/>
              <a:t>Создание экземпляра объекта </a:t>
            </a:r>
            <a:r>
              <a:rPr lang="ru" b="1"/>
              <a:t>XMLHttpRequest</a:t>
            </a:r>
            <a:r>
              <a:rPr lang="ru"/>
              <a:t>;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ru"/>
              <a:t>Открытие соединения;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ru"/>
              <a:t>Установка обработчика события;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ru"/>
              <a:t>Отправка запроса.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Это отражено на слайде кодом функции </a:t>
            </a:r>
            <a:r>
              <a:rPr lang="ru" b="1"/>
              <a:t>loadNews()</a:t>
            </a:r>
            <a:r>
              <a:rPr lang="ru"/>
              <a:t>. Обработчик изменения состояния </a:t>
            </a:r>
            <a:r>
              <a:rPr lang="ru" b="1"/>
              <a:t>onreadystatechange</a:t>
            </a:r>
            <a:r>
              <a:rPr lang="ru"/>
              <a:t> проверяет закончилась ли загрузка данных, и если это так, то передает данные модели </a:t>
            </a:r>
            <a:r>
              <a:rPr lang="ru" b="1">
                <a:solidFill>
                  <a:schemeClr val="dk1"/>
                </a:solidFill>
              </a:rPr>
              <a:t>XMLHttpRequest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Данный пример демонстрирует загрузку XML-данных с помощью </a:t>
            </a:r>
            <a:r>
              <a:rPr lang="ru" b="1">
                <a:solidFill>
                  <a:schemeClr val="dk1"/>
                </a:solidFill>
              </a:rPr>
              <a:t>XMLHttpRequest </a:t>
            </a:r>
            <a:r>
              <a:rPr lang="ru">
                <a:solidFill>
                  <a:schemeClr val="dk1"/>
                </a:solidFill>
              </a:rPr>
              <a:t>и наполнение модели этими данными. Загрузка начинается в момент, когда страница (компонент </a:t>
            </a:r>
            <a:r>
              <a:rPr lang="ru" b="1">
                <a:solidFill>
                  <a:schemeClr val="dk1"/>
                </a:solidFill>
              </a:rPr>
              <a:t>Page</a:t>
            </a:r>
            <a:r>
              <a:rPr lang="ru">
                <a:solidFill>
                  <a:schemeClr val="dk1"/>
                </a:solidFill>
              </a:rPr>
              <a:t>) создана (срабатывает сигнал </a:t>
            </a:r>
            <a:r>
              <a:rPr lang="ru" b="1">
                <a:solidFill>
                  <a:schemeClr val="dk1"/>
                </a:solidFill>
              </a:rPr>
              <a:t>Component.onCompleted</a:t>
            </a:r>
            <a:r>
              <a:rPr lang="ru">
                <a:solidFill>
                  <a:schemeClr val="dk1"/>
                </a:solidFill>
              </a:rPr>
              <a:t>).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В качестве модели используется </a:t>
            </a:r>
            <a:r>
              <a:rPr lang="ru" b="1">
                <a:solidFill>
                  <a:schemeClr val="dk1"/>
                </a:solidFill>
              </a:rPr>
              <a:t>XmlListModel</a:t>
            </a:r>
            <a:r>
              <a:rPr lang="ru">
                <a:solidFill>
                  <a:schemeClr val="dk1"/>
                </a:solidFill>
              </a:rPr>
              <a:t>, т.к. этот компонент позволяет легко парсить XML. 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В примере выше, для загрузки данных использовалось свойство </a:t>
            </a:r>
            <a:r>
              <a:rPr lang="ru" b="1">
                <a:solidFill>
                  <a:schemeClr val="dk1"/>
                </a:solidFill>
              </a:rPr>
              <a:t>source</a:t>
            </a:r>
            <a:r>
              <a:rPr lang="ru">
                <a:solidFill>
                  <a:schemeClr val="dk1"/>
                </a:solidFill>
              </a:rPr>
              <a:t> компонента </a:t>
            </a:r>
            <a:r>
              <a:rPr lang="ru" b="1">
                <a:solidFill>
                  <a:schemeClr val="dk1"/>
                </a:solidFill>
              </a:rPr>
              <a:t>XmlListModel</a:t>
            </a:r>
            <a:r>
              <a:rPr lang="ru">
                <a:solidFill>
                  <a:schemeClr val="dk1"/>
                </a:solidFill>
              </a:rPr>
              <a:t>. Здесь же данные загружаются с помощью </a:t>
            </a:r>
            <a:r>
              <a:rPr lang="ru" b="1">
                <a:solidFill>
                  <a:schemeClr val="dk1"/>
                </a:solidFill>
              </a:rPr>
              <a:t>XMLHttpRequest</a:t>
            </a:r>
            <a:r>
              <a:rPr lang="ru">
                <a:solidFill>
                  <a:schemeClr val="dk1"/>
                </a:solidFill>
              </a:rPr>
              <a:t> и передаются в </a:t>
            </a:r>
            <a:r>
              <a:rPr lang="ru" b="1">
                <a:solidFill>
                  <a:schemeClr val="dk1"/>
                </a:solidFill>
              </a:rPr>
              <a:t>XmlListModel</a:t>
            </a:r>
            <a:r>
              <a:rPr lang="ru">
                <a:solidFill>
                  <a:schemeClr val="dk1"/>
                </a:solidFill>
              </a:rPr>
              <a:t> посредством свойства </a:t>
            </a:r>
            <a:r>
              <a:rPr lang="ru" b="1">
                <a:solidFill>
                  <a:schemeClr val="dk1"/>
                </a:solidFill>
              </a:rPr>
              <a:t>xml</a:t>
            </a:r>
            <a:r>
              <a:rPr lang="ru">
                <a:solidFill>
                  <a:schemeClr val="dk1"/>
                </a:solidFill>
              </a:rPr>
              <a:t>. 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Это свойство принимает XML в виде строки. Все остальное ничем не отличается от предыдущего примера с использованием XML-данных.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Поддержка формата JSON в QML основывается на использовании глобального JavaScript-объекта </a:t>
            </a:r>
            <a:r>
              <a:rPr lang="ru" b="1"/>
              <a:t>JSON</a:t>
            </a:r>
            <a:r>
              <a:rPr lang="ru"/>
              <a:t>. </a:t>
            </a:r>
          </a:p>
          <a:p>
            <a:pPr lvl="0">
              <a:spcBef>
                <a:spcPts val="0"/>
              </a:spcBef>
              <a:buNone/>
            </a:pPr>
            <a:r>
              <a:rPr lang="ru" b="1"/>
              <a:t>JSON</a:t>
            </a:r>
            <a:r>
              <a:rPr lang="ru"/>
              <a:t> предоставляет средства по работе с данным форматом.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Объект </a:t>
            </a:r>
            <a:r>
              <a:rPr lang="ru" b="1"/>
              <a:t>JSON</a:t>
            </a:r>
            <a:r>
              <a:rPr lang="ru"/>
              <a:t> имеет две функции. Функция </a:t>
            </a:r>
            <a:r>
              <a:rPr lang="ru" b="1"/>
              <a:t>parse()</a:t>
            </a:r>
            <a:r>
              <a:rPr lang="ru"/>
              <a:t> преобразовывает строку JSON-формата в JavaScript объект.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А функция </a:t>
            </a:r>
            <a:r>
              <a:rPr lang="ru" b="1"/>
              <a:t>stringify()</a:t>
            </a:r>
            <a:r>
              <a:rPr lang="ru"/>
              <a:t> наоборот, по данному JavaScript объекту строит строку JSON-формата.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Использование данного объекта бывает необходимо при получении данных с стороннего веб-сервиса.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На слайде изображена функция, совершающая запрос на получение списка “Друзей” пользователя на сайте ВКонтакте.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Обработчик изменения состояния </a:t>
            </a:r>
            <a:r>
              <a:rPr lang="ru" b="1">
                <a:solidFill>
                  <a:schemeClr val="dk1"/>
                </a:solidFill>
              </a:rPr>
              <a:t>onreadystatechange</a:t>
            </a:r>
            <a:r>
              <a:rPr lang="ru">
                <a:solidFill>
                  <a:schemeClr val="dk1"/>
                </a:solidFill>
              </a:rPr>
              <a:t> проверяет закончилась ли загрузка данных и была ли она успешной (проверка кода статуса) и если это так, то парсит полученный текст в формате JSON с помощью функции </a:t>
            </a:r>
            <a:r>
              <a:rPr lang="ru" b="1">
                <a:solidFill>
                  <a:schemeClr val="dk1"/>
                </a:solidFill>
              </a:rPr>
              <a:t>parse()</a:t>
            </a:r>
            <a:r>
              <a:rPr lang="ru">
                <a:solidFill>
                  <a:schemeClr val="dk1"/>
                </a:solidFill>
              </a:rPr>
              <a:t> и сохраняет результат в свойство </a:t>
            </a:r>
            <a:r>
              <a:rPr lang="ru" b="1">
                <a:solidFill>
                  <a:schemeClr val="dk1"/>
                </a:solidFill>
              </a:rPr>
              <a:t>friends</a:t>
            </a:r>
            <a:r>
              <a:rPr lang="ru">
                <a:solidFill>
                  <a:schemeClr val="dk1"/>
                </a:solidFill>
              </a:rPr>
              <a:t>. Это свойство будет являться массивом из JavaScript объектов, который впоследствии можно использовать в качестве Модели для </a:t>
            </a:r>
            <a:r>
              <a:rPr lang="ru" b="1">
                <a:solidFill>
                  <a:schemeClr val="dk1"/>
                </a:solidFill>
              </a:rPr>
              <a:t>SilicaListView</a:t>
            </a:r>
            <a:r>
              <a:rPr lang="ru">
                <a:solidFill>
                  <a:schemeClr val="dk1"/>
                </a:solidFill>
              </a:rPr>
              <a:t> или </a:t>
            </a:r>
            <a:r>
              <a:rPr lang="ru" b="1">
                <a:solidFill>
                  <a:schemeClr val="dk1"/>
                </a:solidFill>
              </a:rPr>
              <a:t>SilciaGridView</a:t>
            </a:r>
            <a:r>
              <a:rPr lang="ru">
                <a:solidFill>
                  <a:schemeClr val="dk1"/>
                </a:solidFill>
              </a:rPr>
              <a:t> для отображения друзей в виде списка или в виде сетки.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Стоит отметить, что в метод </a:t>
            </a:r>
            <a:r>
              <a:rPr lang="ru" b="1">
                <a:solidFill>
                  <a:schemeClr val="dk1"/>
                </a:solidFill>
              </a:rPr>
              <a:t>send()</a:t>
            </a:r>
            <a:r>
              <a:rPr lang="ru">
                <a:solidFill>
                  <a:schemeClr val="dk1"/>
                </a:solidFill>
              </a:rPr>
              <a:t> объекта </a:t>
            </a:r>
            <a:r>
              <a:rPr lang="ru" b="1">
                <a:solidFill>
                  <a:schemeClr val="dk1"/>
                </a:solidFill>
              </a:rPr>
              <a:t>XMLHttpRequest</a:t>
            </a:r>
            <a:r>
              <a:rPr lang="ru">
                <a:solidFill>
                  <a:schemeClr val="dk1"/>
                </a:solidFill>
              </a:rPr>
              <a:t> передается строка, представляющая собой параметр запроса, описанного в методе </a:t>
            </a:r>
            <a:r>
              <a:rPr lang="ru" b="1">
                <a:solidFill>
                  <a:schemeClr val="dk1"/>
                </a:solidFill>
              </a:rPr>
              <a:t>open()</a:t>
            </a:r>
            <a:r>
              <a:rPr lang="ru">
                <a:solidFill>
                  <a:schemeClr val="dk1"/>
                </a:solidFill>
              </a:rPr>
              <a:t>. Параметром является </a:t>
            </a:r>
            <a:r>
              <a:rPr lang="ru" b="1">
                <a:solidFill>
                  <a:schemeClr val="dk1"/>
                </a:solidFill>
              </a:rPr>
              <a:t>id</a:t>
            </a:r>
            <a:r>
              <a:rPr lang="ru">
                <a:solidFill>
                  <a:schemeClr val="dk1"/>
                </a:solidFill>
              </a:rPr>
              <a:t> пользователя, для которого нужно получить список “Друзей”.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Шаблон проектирования MVC (Model-View-Controller) предполагает разделение данных приложения, пользовательского интерфейса и управляющей логики на три отдельных компонента: Модель, Представление и Контроллер – таким образом, что модификация каждого компонента может осуществляться независимо.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MVC позволяет снизить сложность и упростить архитектуру программ с графическим интерфейсом при помощи того самого разделения ответственности.</a:t>
            </a:r>
          </a:p>
          <a:p>
            <a:pPr lvl="0" rtl="0">
              <a:spcBef>
                <a:spcPts val="0"/>
              </a:spcBef>
              <a:buNone/>
            </a:pPr>
            <a:r>
              <a:rPr lang="ru"/>
              <a:t>Модель отвечает за данные и обеспечивает доступ к ним.</a:t>
            </a:r>
          </a:p>
          <a:p>
            <a:pPr lvl="0" rtl="0">
              <a:spcBef>
                <a:spcPts val="0"/>
              </a:spcBef>
              <a:buNone/>
            </a:pPr>
            <a:r>
              <a:rPr lang="ru"/>
              <a:t>Представление отвечает за отображение данных, полученных из модели.</a:t>
            </a:r>
          </a:p>
          <a:p>
            <a:pPr lvl="0" rtl="0">
              <a:spcBef>
                <a:spcPts val="0"/>
              </a:spcBef>
              <a:buNone/>
            </a:pPr>
            <a:r>
              <a:rPr lang="ru"/>
              <a:t>Контролер отвечает за взаимодействие с пользователем. Может изменять данные в модели.</a:t>
            </a:r>
          </a:p>
          <a:p>
            <a:pPr lvl="0" rtl="0">
              <a:spcBef>
                <a:spcPts val="0"/>
              </a:spcBef>
              <a:buNone/>
            </a:pPr>
            <a:r>
              <a:rPr lang="ru"/>
              <a:t>В идеале эти модули должны быть независимы друг от друга и позволять вносить изменения или даже полностью заменить какой-либо модуль без переделки остальных.</a:t>
            </a:r>
          </a:p>
          <a:p>
            <a:pPr lvl="0" rtl="0">
              <a:spcBef>
                <a:spcPts val="0"/>
              </a:spcBef>
              <a:buNone/>
            </a:pPr>
            <a:r>
              <a:rPr lang="ru"/>
              <a:t>Это бывает необходимо при разработке разных версий одного и того же приложения. Например, есть десктопная и мобильная версии одного и того же приложения. Их Модель (ядро программы) должна быть одной и той же, поскольку приложения работают с одними и теми же данными, а вот Вид у приложений должен отличаться.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Схема взаимодействия модулей представлена на слайде. Предполагается, что пользователь может отдавать команды Контроллеру посредством Вида, Контроллер обновляет данные Модели, Модель оповещает Контроллер о том, что необходимо обновить Вид и Контроллер обновляет его.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Объект LocalStorage позволяет устанавливать соединение и взаимодействовать с базой данных прямо из QML кода. По-умолчанию используется база данных SQLite. Каждое обращение к базе данных представляет собой транзакцию, внутри которой можно осуществлять несколько операций. Для работы с LocalStorage рекомендуется создавать отдельный объект, ответственный за взаимодействие с базой данных, который будет предоставлять высокоуровневый интерфейс.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Перед тем, как начать использовать базу данных, её необходимо открыть. Для этого используется метод openDatabaseSync() из LocalStorage, которому передаётся список параметров. На практике достаточно первых двух: имени, чтобы знать, какую базу данных необходимо открыть, и текущая версия, чтобы в случае обновления иметь возможность обновить схему базы данных.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Экземпляр, получаемый при вызова метода openDatabasesSync() необходимо сохранить в переменную, чтобы использовать для осуществления транзакций. Для взаимодействия с базой данных применяется метод transaction(). В качестве параметра передаётся объект, который необходим для выполнения SQL операций: на объекте вызывается метод executeSql(), в качестве параметра которому передаётся строка с SQL кодом, который необходимо выполнить. Данная функция является транзакцией: в ней возможно последовательное выполнение нескольких операций SQL, а при ошибке выполнения какой-либо из них происходит откат выполненных предыдущих.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Метод executeSql() возвращает объект, у которого доступны свойства, зависящие от исполняемой операции. Для SELECT доступны rows.length и rows.item(i). Для UPDATE и DELETE доступно свойство rowsAffected. Для INSERT доступно свойство insertId. С помощью данных свойств можно получить результаты применения операций.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В процессе разработки приложения может меняться структура базы данных. Для того, чтобы перейти от одной версии к другой необходимо осуществить миграцию. Перед тем, как осуществлять миграцию, проверяется версия базы данных с помощью свойства version. В зависимости от текущей версии исполняется тот или иной код с помощь метода changeVersion(). В качестве первого параметра передаётся текущая версия базы данных, а второго та, до которой необходимо обновиться. Третьим параметром передаётся функция для осуществления SQL операций.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Для удобного использования </a:t>
            </a:r>
            <a:r>
              <a:rPr lang="ru" b="1"/>
              <a:t>LocalStorage</a:t>
            </a:r>
            <a:r>
              <a:rPr lang="ru"/>
              <a:t> обычно создают отдельный файл с описанием функций для работы с базой данных.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Обычно создается файл с описанием собственного объекта DAO (Data Access Object) - объекта для доступа к данным.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В корне файла определяется компонент </a:t>
            </a:r>
            <a:r>
              <a:rPr lang="ru" b="1"/>
              <a:t>Item</a:t>
            </a:r>
            <a:r>
              <a:rPr lang="ru"/>
              <a:t>, а уже в нем определяются необходимые функции.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Все, что касается подготовки базы данных, описывается в обработчике сигнала </a:t>
            </a:r>
            <a:r>
              <a:rPr lang="ru" b="1"/>
              <a:t>Component.onCompleted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Первое - это создание экземпляра базы данных. Второе - создание таблицы в базе данных. В данном случае это таблица, содержащая информацию о книгах (имя автора и название).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Далее описываются методы для управления данными.</a:t>
            </a:r>
          </a:p>
          <a:p>
            <a:pPr lvl="0">
              <a:spcBef>
                <a:spcPts val="0"/>
              </a:spcBef>
              <a:buNone/>
            </a:pPr>
            <a:r>
              <a:rPr lang="ru" b="1"/>
              <a:t>insertBook()</a:t>
            </a:r>
            <a:r>
              <a:rPr lang="ru"/>
              <a:t> - добавляет новую запись в таблицу books.</a:t>
            </a:r>
          </a:p>
          <a:p>
            <a:pPr lvl="0">
              <a:spcBef>
                <a:spcPts val="0"/>
              </a:spcBef>
              <a:buNone/>
            </a:pPr>
            <a:r>
              <a:rPr lang="ru" b="1"/>
              <a:t>updateBook()</a:t>
            </a:r>
            <a:r>
              <a:rPr lang="ru"/>
              <a:t> - обновляет существующую запись в таблице</a:t>
            </a:r>
            <a:r>
              <a:rPr lang="ru" b="1"/>
              <a:t> </a:t>
            </a:r>
            <a:r>
              <a:rPr lang="ru"/>
              <a:t>book по id.</a:t>
            </a:r>
          </a:p>
          <a:p>
            <a:pPr lvl="0">
              <a:spcBef>
                <a:spcPts val="0"/>
              </a:spcBef>
              <a:buNone/>
            </a:pPr>
            <a:r>
              <a:rPr lang="ru" b="1"/>
              <a:t>deleteBook()</a:t>
            </a:r>
            <a:r>
              <a:rPr lang="ru"/>
              <a:t> - удаляет существующую запись из таблицы по id.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b="1"/>
              <a:t>LocalStorage</a:t>
            </a:r>
            <a:r>
              <a:rPr lang="ru"/>
              <a:t> может помочь в построении модели данных. 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Т.к. </a:t>
            </a:r>
            <a:r>
              <a:rPr lang="ru" b="1">
                <a:solidFill>
                  <a:schemeClr val="dk1"/>
                </a:solidFill>
              </a:rPr>
              <a:t>LocalStorage</a:t>
            </a:r>
            <a:r>
              <a:rPr lang="ru">
                <a:solidFill>
                  <a:schemeClr val="dk1"/>
                </a:solidFill>
              </a:rPr>
              <a:t> предоставляет доступ к нескольким записям одного типа, то </a:t>
            </a:r>
            <a:r>
              <a:rPr lang="ru"/>
              <a:t>в качестве модели можно использовать </a:t>
            </a:r>
            <a:r>
              <a:rPr lang="ru" b="1"/>
              <a:t>ListModel</a:t>
            </a:r>
            <a:r>
              <a:rPr lang="ru"/>
              <a:t> или же JavaScript массив.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Сперва определим JavaScript функции, которые будут позволять добавлять, обновлять и удалять записи таблицы </a:t>
            </a:r>
            <a:r>
              <a:rPr lang="ru" b="1"/>
              <a:t>books</a:t>
            </a:r>
            <a:r>
              <a:rPr lang="ru"/>
              <a:t> из базы данных.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А также функцию для извлечения всех записей из базы данных.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Здесь объект </a:t>
            </a:r>
            <a:r>
              <a:rPr lang="ru" b="1"/>
              <a:t>db </a:t>
            </a:r>
            <a:r>
              <a:rPr lang="ru"/>
              <a:t>– это экземпляр базы данных, созданный с помощью </a:t>
            </a:r>
            <a:r>
              <a:rPr lang="ru" b="1"/>
              <a:t>LocalStorage.openDatabaseSync()</a:t>
            </a:r>
            <a:r>
              <a:rPr lang="ru"/>
              <a:t>. Для выполнения запросов к базе данных на этом объекте выполняется методы </a:t>
            </a:r>
            <a:r>
              <a:rPr lang="ru" b="1"/>
              <a:t>transaction()</a:t>
            </a:r>
            <a:r>
              <a:rPr lang="ru"/>
              <a:t> и </a:t>
            </a:r>
            <a:r>
              <a:rPr lang="ru" b="1"/>
              <a:t>readTransaction()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Функции </a:t>
            </a:r>
            <a:r>
              <a:rPr lang="ru" b="1"/>
              <a:t>insertBook()</a:t>
            </a:r>
            <a:r>
              <a:rPr lang="ru"/>
              <a:t>, </a:t>
            </a:r>
            <a:r>
              <a:rPr lang="ru" b="1"/>
              <a:t>updateBook()</a:t>
            </a:r>
            <a:r>
              <a:rPr lang="ru"/>
              <a:t> и </a:t>
            </a:r>
            <a:r>
              <a:rPr lang="ru" b="1"/>
              <a:t>deleteBook()</a:t>
            </a:r>
            <a:r>
              <a:rPr lang="ru"/>
              <a:t> принимают на вход необходимы параметры запроса:</a:t>
            </a:r>
            <a:br>
              <a:rPr lang="ru"/>
            </a:br>
            <a:r>
              <a:rPr lang="ru" b="1"/>
              <a:t>id</a:t>
            </a:r>
            <a:r>
              <a:rPr lang="ru"/>
              <a:t> – идентификатор записи в таблице </a:t>
            </a:r>
            <a:r>
              <a:rPr lang="ru" b="1"/>
              <a:t>books</a:t>
            </a:r>
            <a:r>
              <a:rPr lang="ru"/>
              <a:t>; </a:t>
            </a:r>
            <a:r>
              <a:rPr lang="ru" b="1"/>
              <a:t>author</a:t>
            </a:r>
            <a:r>
              <a:rPr lang="ru"/>
              <a:t> и </a:t>
            </a:r>
            <a:r>
              <a:rPr lang="ru" b="1"/>
              <a:t>title</a:t>
            </a:r>
            <a:r>
              <a:rPr lang="ru"/>
              <a:t> – поля таблицы </a:t>
            </a:r>
            <a:r>
              <a:rPr lang="ru" b="1"/>
              <a:t>books</a:t>
            </a:r>
            <a:r>
              <a:rPr lang="ru"/>
              <a:t>, означают имя автора и наименование книги.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Метод </a:t>
            </a:r>
            <a:r>
              <a:rPr lang="ru" b="1"/>
              <a:t>retrieveBooks()</a:t>
            </a:r>
            <a:r>
              <a:rPr lang="ru"/>
              <a:t> принимает на вход параметр </a:t>
            </a:r>
            <a:r>
              <a:rPr lang="ru" b="1"/>
              <a:t>callback</a:t>
            </a:r>
            <a:r>
              <a:rPr lang="ru"/>
              <a:t>, который будет являться функцией. Эта функция будет выполнена после получения записей из таблицы.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Наполнение самой модели происходит внутри функции </a:t>
            </a:r>
            <a:r>
              <a:rPr lang="ru" b="1"/>
              <a:t>callback</a:t>
            </a:r>
            <a:r>
              <a:rPr lang="ru"/>
              <a:t>, которая передается параметром в функцию </a:t>
            </a:r>
            <a:r>
              <a:rPr lang="ru" b="1"/>
              <a:t>retrieveBooks </a:t>
            </a:r>
            <a:r>
              <a:rPr lang="ru"/>
              <a:t>объекта </a:t>
            </a:r>
            <a:r>
              <a:rPr lang="ru" b="1"/>
              <a:t>Dao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Это своего рода обработчик извлечения данных из базы данных. Извлеченные данные будут находится в JavaScript массиве </a:t>
            </a:r>
            <a:r>
              <a:rPr lang="ru" b="1"/>
              <a:t>books</a:t>
            </a:r>
            <a:r>
              <a:rPr lang="ru"/>
              <a:t>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Организуется цикл по массиву, и данные каждого объекта в массиве добавляются к модели </a:t>
            </a:r>
            <a:r>
              <a:rPr lang="ru" b="1"/>
              <a:t>ListModel</a:t>
            </a:r>
            <a:r>
              <a:rPr lang="ru"/>
              <a:t> с помощью метода </a:t>
            </a:r>
            <a:r>
              <a:rPr lang="ru" b="1"/>
              <a:t>append()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Поля объекта (id, author, title) добавленного методом </a:t>
            </a:r>
            <a:r>
              <a:rPr lang="ru" b="1"/>
              <a:t>append()</a:t>
            </a:r>
            <a:r>
              <a:rPr lang="ru"/>
              <a:t> к </a:t>
            </a:r>
            <a:r>
              <a:rPr lang="ru" b="1"/>
              <a:t>ListModel</a:t>
            </a:r>
            <a:r>
              <a:rPr lang="ru"/>
              <a:t> будут являться свойствами модели.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К свойствам также как и  в примерах выше можно получить доступ внутри делегата как показано в компоненте </a:t>
            </a:r>
            <a:r>
              <a:rPr lang="ru" b="1"/>
              <a:t>Label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Таким образом функция </a:t>
            </a:r>
            <a:r>
              <a:rPr lang="ru" b="1"/>
              <a:t>selectBooks()</a:t>
            </a:r>
            <a:r>
              <a:rPr lang="ru"/>
              <a:t> служит для наполнения модели данными. Непосредственно перед наполнением данных модель очищается, иначе данные при каждом наполнении будут дублироваться.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Функция </a:t>
            </a:r>
            <a:r>
              <a:rPr lang="ru" b="1"/>
              <a:t>selectBooks() </a:t>
            </a:r>
            <a:r>
              <a:rPr lang="ru"/>
              <a:t>вызывается в обработчике сигнала </a:t>
            </a:r>
            <a:r>
              <a:rPr lang="ru" b="1"/>
              <a:t>Component.onCompleted</a:t>
            </a:r>
            <a:r>
              <a:rPr lang="ru"/>
              <a:t> компонента </a:t>
            </a:r>
            <a:r>
              <a:rPr lang="ru" b="1"/>
              <a:t>Page</a:t>
            </a:r>
            <a:r>
              <a:rPr lang="ru"/>
              <a:t>. Таким образом наполнение данными будет произведено только в момент, когда страница будет создана.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В случае с удалением, добавлением и редактированием записей, необходимо будет вызвать функцию </a:t>
            </a:r>
            <a:r>
              <a:rPr lang="ru" b="1"/>
              <a:t>selectBooks()</a:t>
            </a:r>
            <a:r>
              <a:rPr lang="ru"/>
              <a:t> и после вызова функций </a:t>
            </a:r>
            <a:r>
              <a:rPr lang="ru" b="1"/>
              <a:t>deleteBook()</a:t>
            </a:r>
            <a:r>
              <a:rPr lang="ru"/>
              <a:t>, </a:t>
            </a:r>
            <a:r>
              <a:rPr lang="ru" b="1"/>
              <a:t>insertBook()</a:t>
            </a:r>
            <a:r>
              <a:rPr lang="ru"/>
              <a:t> и </a:t>
            </a:r>
            <a:r>
              <a:rPr lang="ru" b="1"/>
              <a:t>updateBook()</a:t>
            </a:r>
            <a:r>
              <a:rPr lang="ru"/>
              <a:t>. Это необходимо, чтобы обновился Вид после изменения Модели, т.к. методами </a:t>
            </a:r>
            <a:r>
              <a:rPr lang="ru" b="1">
                <a:solidFill>
                  <a:schemeClr val="dk1"/>
                </a:solidFill>
              </a:rPr>
              <a:t>deleteBook()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lang="ru" b="1">
                <a:solidFill>
                  <a:schemeClr val="dk1"/>
                </a:solidFill>
              </a:rPr>
              <a:t>insertBook()</a:t>
            </a:r>
            <a:r>
              <a:rPr lang="ru">
                <a:solidFill>
                  <a:schemeClr val="dk1"/>
                </a:solidFill>
              </a:rPr>
              <a:t> и </a:t>
            </a:r>
            <a:r>
              <a:rPr lang="ru" b="1">
                <a:solidFill>
                  <a:schemeClr val="dk1"/>
                </a:solidFill>
              </a:rPr>
              <a:t>updateBook()</a:t>
            </a:r>
            <a:r>
              <a:rPr lang="ru">
                <a:solidFill>
                  <a:schemeClr val="dk1"/>
                </a:solidFill>
              </a:rPr>
              <a:t> мы обновляем только записи в базе данных, но никак не модель </a:t>
            </a:r>
            <a:r>
              <a:rPr lang="ru" b="1">
                <a:solidFill>
                  <a:schemeClr val="dk1"/>
                </a:solidFill>
              </a:rPr>
              <a:t>ListModel</a:t>
            </a:r>
            <a:r>
              <a:rPr lang="ru">
                <a:solidFill>
                  <a:schemeClr val="dk1"/>
                </a:solidFill>
              </a:rPr>
              <a:t>. Для этого необходима функция </a:t>
            </a:r>
            <a:r>
              <a:rPr lang="ru" b="1">
                <a:solidFill>
                  <a:schemeClr val="dk1"/>
                </a:solidFill>
              </a:rPr>
              <a:t>selectBooks()</a:t>
            </a:r>
            <a:r>
              <a:rPr lang="ru">
                <a:solidFill>
                  <a:schemeClr val="dk1"/>
                </a:solidFill>
              </a:rPr>
              <a:t>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Важной задаче при разработке приложений является реализация сохранения некоторых значений в качестве настроек.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В приложениях Sailfish OS для этой цели используется модуль Nemo QML Plugin Configuration.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Модуль предоставляет доступ к настройкам и конфигурациям приложения и системы с помощью системы DConf.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DConf – низкоуровневая система конфигурации основанная на ключах. С помощью этой системы хранятся настройки большинства программ на Linux и Sailfish OS в частности.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Модуль содержит два QML-компонента: </a:t>
            </a:r>
            <a:r>
              <a:rPr lang="ru" b="1"/>
              <a:t>ConfigurationValue</a:t>
            </a:r>
            <a:r>
              <a:rPr lang="ru"/>
              <a:t> и </a:t>
            </a:r>
            <a:r>
              <a:rPr lang="ru" b="1">
                <a:solidFill>
                  <a:schemeClr val="dk1"/>
                </a:solidFill>
              </a:rPr>
              <a:t>ConfigurationGroup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 b="1">
                <a:solidFill>
                  <a:schemeClr val="dk1"/>
                </a:solidFill>
              </a:rPr>
              <a:t>ConfigurationValue</a:t>
            </a:r>
            <a:r>
              <a:rPr lang="ru">
                <a:solidFill>
                  <a:schemeClr val="dk1"/>
                </a:solidFill>
              </a:rPr>
              <a:t> предоставляет доступ к значению одной конкретной настройки.</a:t>
            </a:r>
          </a:p>
          <a:p>
            <a:pPr lvl="0">
              <a:spcBef>
                <a:spcPts val="0"/>
              </a:spcBef>
              <a:buNone/>
            </a:pPr>
            <a:r>
              <a:rPr lang="ru" b="1">
                <a:solidFill>
                  <a:schemeClr val="dk1"/>
                </a:solidFill>
              </a:rPr>
              <a:t>ConfigurationGroup </a:t>
            </a:r>
            <a:r>
              <a:rPr lang="ru">
                <a:solidFill>
                  <a:schemeClr val="dk1"/>
                </a:solidFill>
              </a:rPr>
              <a:t>предоставляет доступ к значениям группы настроек.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b="1"/>
              <a:t>ConfigurationValue</a:t>
            </a:r>
            <a:r>
              <a:rPr lang="ru"/>
              <a:t> – QML-компонент, предоставляющий доступ к единичным настройкам и конфигурациям.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Обладает свойством </a:t>
            </a:r>
            <a:r>
              <a:rPr lang="ru" b="1"/>
              <a:t>key</a:t>
            </a:r>
            <a:r>
              <a:rPr lang="ru"/>
              <a:t>, которое и указывает на настройку, к которой необходимо получить доступ в DConf.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Свойство </a:t>
            </a:r>
            <a:r>
              <a:rPr lang="ru" b="1"/>
              <a:t>defaultValue</a:t>
            </a:r>
            <a:r>
              <a:rPr lang="ru"/>
              <a:t> определяет значение настройки по умолчанию, определяет значение </a:t>
            </a:r>
            <a:r>
              <a:rPr lang="ru" b="1"/>
              <a:t>value</a:t>
            </a:r>
            <a:r>
              <a:rPr lang="ru"/>
              <a:t>, если его еще не изменяли, задается при создании объекта </a:t>
            </a:r>
            <a:r>
              <a:rPr lang="ru" b="1"/>
              <a:t>ConfigurationValue</a:t>
            </a:r>
            <a:r>
              <a:rPr lang="ru"/>
              <a:t>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Свойство </a:t>
            </a:r>
            <a:r>
              <a:rPr lang="ru" b="1"/>
              <a:t>value</a:t>
            </a:r>
            <a:r>
              <a:rPr lang="ru"/>
              <a:t> определяет текущее значение настройки.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Поддерживаемые типы данных для хранения настроек приведены на слайде.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Одним из основных предназначений Qt является разработка графических интерфейсов пользователя, поэтому в нем без MVC тоже не обошлось и Qt включает в себя свою вариацию – Model-View шаблон.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Основной идеей является разделение данных и отображения.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Здесь Модель отвечает за данные и доступ к ним. В Qt за отображение элементов и получение ввода от пользователя нередко отвечают одни и те же элементы, поэтому вполне логична идея объединить Вид и Контроллер.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Но для того, чтобы из-за такого объединения не терять гибкость, было введено понятие делегата. Делегат позволяет определять, как данные будут отображаться и как пользователь может их изменять. Вид же, по сути, теперь является контейнером для экземпляров делегата.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Код на слайде демонстрирует пример создания и использования компонента </a:t>
            </a:r>
            <a:r>
              <a:rPr lang="ru" b="1"/>
              <a:t>ConfigurationValue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Стоит обратить внимание на то, как задается свойство </a:t>
            </a:r>
            <a:r>
              <a:rPr lang="ru" b="1"/>
              <a:t>key</a:t>
            </a:r>
            <a:r>
              <a:rPr lang="ru"/>
              <a:t>. Оно описывается особым образом.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Строка – ключ настройки в системе DConf. Здесь “/apps/app_name/” – это путь к настройкам нашего приложения в DConf. Далее следует уже имя настройки “setting_name”.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В примере на слайде созданы две кнопки, которые изменяют значение настройки и компонент </a:t>
            </a:r>
            <a:r>
              <a:rPr lang="ru" b="1"/>
              <a:t>Label</a:t>
            </a:r>
            <a:r>
              <a:rPr lang="ru"/>
              <a:t>, который отображает текст, меняющийся в зависимости от текущего значения настройки.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Изначально </a:t>
            </a:r>
            <a:r>
              <a:rPr lang="ru" b="1"/>
              <a:t>Label</a:t>
            </a:r>
            <a:r>
              <a:rPr lang="ru"/>
              <a:t> отображает, что настройка содержит значение по умолчанию. Далее после нажатия на кнопку с надписью “Menu 2”, </a:t>
            </a:r>
            <a:r>
              <a:rPr lang="ru" b="1"/>
              <a:t>Label</a:t>
            </a:r>
            <a:r>
              <a:rPr lang="ru"/>
              <a:t> отображает, что настройка содержит значение “Menu 2”.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При закрытии приложения значение настройки не очищается (в этом и суть настройки), и после повторного его открытия будет отображено.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Помимо создания и редактирования настроек собственного приложения </a:t>
            </a:r>
            <a:r>
              <a:rPr lang="ru" b="1"/>
              <a:t>ConfigurationValue</a:t>
            </a:r>
            <a:r>
              <a:rPr lang="ru"/>
              <a:t> позволяет и редактировать системные настройки устройства.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Так на слайде приведен код, позволяющий менять в нашем приложении системный формат отображения времени.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Свойству </a:t>
            </a:r>
            <a:r>
              <a:rPr lang="ru" b="1"/>
              <a:t>key</a:t>
            </a:r>
            <a:r>
              <a:rPr lang="ru"/>
              <a:t> передаем ключ настройки формата времени в системе DConf. Эта настройка может принимать два значения “12” и “24”.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С помощью кнопок мы можем изменять эту настройку, что отразится на тексте компонента </a:t>
            </a:r>
            <a:r>
              <a:rPr lang="ru" b="1"/>
              <a:t>Label</a:t>
            </a:r>
            <a:r>
              <a:rPr lang="ru"/>
              <a:t>, на соответствующем пункте в системных настройках, а также на отображении времени в системе.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b="1"/>
              <a:t>ConfigurationGroup</a:t>
            </a:r>
            <a:r>
              <a:rPr lang="ru"/>
              <a:t> – QML-компонент, предоставляющий доступ к группе значений DConf.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В отличие от </a:t>
            </a:r>
            <a:r>
              <a:rPr lang="ru" b="1"/>
              <a:t>ConfigurationValue</a:t>
            </a:r>
            <a:r>
              <a:rPr lang="ru"/>
              <a:t> данный компонент позволяет получить доступ сразу к нескольким настройкам.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Он использует свойство </a:t>
            </a:r>
            <a:r>
              <a:rPr lang="ru" b="1"/>
              <a:t>path</a:t>
            </a:r>
            <a:r>
              <a:rPr lang="ru"/>
              <a:t> для указания пути к настройкам приложения в системе DConf. 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Метод </a:t>
            </a:r>
            <a:r>
              <a:rPr lang="ru" b="1"/>
              <a:t>value()</a:t>
            </a:r>
            <a:r>
              <a:rPr lang="ru"/>
              <a:t> используется для доступа к конкретной настройке.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Метод </a:t>
            </a:r>
            <a:r>
              <a:rPr lang="ru" b="1"/>
              <a:t>setValue()</a:t>
            </a:r>
            <a:r>
              <a:rPr lang="ru"/>
              <a:t> используется для изменения значения </a:t>
            </a:r>
            <a:r>
              <a:rPr lang="ru">
                <a:solidFill>
                  <a:schemeClr val="dk1"/>
                </a:solidFill>
              </a:rPr>
              <a:t>конкретной</a:t>
            </a:r>
            <a:r>
              <a:rPr lang="ru"/>
              <a:t> настройки.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Метод </a:t>
            </a:r>
            <a:r>
              <a:rPr lang="ru" b="1"/>
              <a:t>clear()</a:t>
            </a:r>
            <a:r>
              <a:rPr lang="ru"/>
              <a:t> используется для очистки всех значений в группе.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На слайде приведен код использования компонента </a:t>
            </a:r>
            <a:r>
              <a:rPr lang="ru" b="1"/>
              <a:t>ConfigurationGroup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В свойстве </a:t>
            </a:r>
            <a:r>
              <a:rPr lang="ru" b="1"/>
              <a:t>path</a:t>
            </a:r>
            <a:r>
              <a:rPr lang="ru"/>
              <a:t> задается путь в системе DConf, где будут находиться настройки.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Сами настройки можно задавать свойствами внутри компонента </a:t>
            </a:r>
            <a:r>
              <a:rPr lang="ru" b="1">
                <a:solidFill>
                  <a:schemeClr val="dk1"/>
                </a:solidFill>
              </a:rPr>
              <a:t>ConfigurationGroup</a:t>
            </a:r>
            <a:r>
              <a:rPr lang="ru">
                <a:solidFill>
                  <a:schemeClr val="dk1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Так создаются два булевых свойства </a:t>
            </a:r>
            <a:r>
              <a:rPr lang="ru" b="1">
                <a:solidFill>
                  <a:schemeClr val="dk1"/>
                </a:solidFill>
              </a:rPr>
              <a:t>bold</a:t>
            </a:r>
            <a:r>
              <a:rPr lang="ru">
                <a:solidFill>
                  <a:schemeClr val="dk1"/>
                </a:solidFill>
              </a:rPr>
              <a:t> и </a:t>
            </a:r>
            <a:r>
              <a:rPr lang="ru" b="1">
                <a:solidFill>
                  <a:schemeClr val="dk1"/>
                </a:solidFill>
              </a:rPr>
              <a:t>strikeout</a:t>
            </a:r>
            <a:r>
              <a:rPr lang="ru">
                <a:solidFill>
                  <a:schemeClr val="dk1"/>
                </a:solidFill>
              </a:rPr>
              <a:t>. По умолчанию для свойств установлено значение false.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Значения настроек связаны со свойствами </a:t>
            </a:r>
            <a:r>
              <a:rPr lang="ru" b="1">
                <a:solidFill>
                  <a:schemeClr val="dk1"/>
                </a:solidFill>
              </a:rPr>
              <a:t>font.bold</a:t>
            </a:r>
            <a:r>
              <a:rPr lang="ru">
                <a:solidFill>
                  <a:schemeClr val="dk1"/>
                </a:solidFill>
              </a:rPr>
              <a:t> и </a:t>
            </a:r>
            <a:r>
              <a:rPr lang="ru" b="1">
                <a:solidFill>
                  <a:schemeClr val="dk1"/>
                </a:solidFill>
              </a:rPr>
              <a:t>font.strikeout</a:t>
            </a:r>
            <a:r>
              <a:rPr lang="ru">
                <a:solidFill>
                  <a:schemeClr val="dk1"/>
                </a:solidFill>
              </a:rPr>
              <a:t> для текста, отображаемого компонентом </a:t>
            </a:r>
            <a:r>
              <a:rPr lang="ru" b="1">
                <a:solidFill>
                  <a:schemeClr val="dk1"/>
                </a:solidFill>
              </a:rPr>
              <a:t>Label</a:t>
            </a:r>
            <a:r>
              <a:rPr lang="ru">
                <a:solidFill>
                  <a:schemeClr val="dk1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По нажатию на кнопку значение настройки меняется на противоположное и обновляется текст компонента </a:t>
            </a:r>
            <a:r>
              <a:rPr lang="ru" b="1">
                <a:solidFill>
                  <a:schemeClr val="dk1"/>
                </a:solidFill>
              </a:rPr>
              <a:t>Label </a:t>
            </a:r>
            <a:r>
              <a:rPr lang="ru">
                <a:solidFill>
                  <a:schemeClr val="dk1"/>
                </a:solidFill>
              </a:rPr>
              <a:t>за счет связывания свойств.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Пример демонстрирует, что компонент </a:t>
            </a:r>
            <a:r>
              <a:rPr lang="ru" b="1">
                <a:solidFill>
                  <a:schemeClr val="dk1"/>
                </a:solidFill>
              </a:rPr>
              <a:t>ConfigurationGroup</a:t>
            </a:r>
            <a:r>
              <a:rPr lang="ru">
                <a:solidFill>
                  <a:schemeClr val="dk1"/>
                </a:solidFill>
              </a:rPr>
              <a:t> позволяет не создавать несколько компонентов </a:t>
            </a:r>
            <a:r>
              <a:rPr lang="ru" b="1">
                <a:solidFill>
                  <a:schemeClr val="dk1"/>
                </a:solidFill>
              </a:rPr>
              <a:t>ConfigurationValue</a:t>
            </a:r>
            <a:r>
              <a:rPr lang="ru">
                <a:solidFill>
                  <a:schemeClr val="dk1"/>
                </a:solidFill>
              </a:rPr>
              <a:t>, что может быть удобнее для хранения нескольких настроек внутри одного приложения.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Код на слайде показывает простейший пример использования MVC в QML.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Страница отображает список из двух цветных прямоугольников с текстом.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Моделью здесь является объект </a:t>
            </a:r>
            <a:r>
              <a:rPr lang="ru" b="1"/>
              <a:t>ListModel</a:t>
            </a:r>
            <a:r>
              <a:rPr lang="ru"/>
              <a:t>. В качестве элементов модели используются два дочерних объекта </a:t>
            </a:r>
            <a:r>
              <a:rPr lang="ru" b="1"/>
              <a:t>ListElement</a:t>
            </a:r>
            <a:r>
              <a:rPr lang="ru"/>
              <a:t>, в которых определены два свойства: </a:t>
            </a:r>
            <a:r>
              <a:rPr lang="ru" b="1"/>
              <a:t>color</a:t>
            </a:r>
            <a:r>
              <a:rPr lang="ru"/>
              <a:t> и </a:t>
            </a:r>
            <a:r>
              <a:rPr lang="ru" b="1"/>
              <a:t>text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Видом, отвечающий за отображение модели, является </a:t>
            </a:r>
            <a:r>
              <a:rPr lang="ru" b="1"/>
              <a:t>SilicaListView</a:t>
            </a:r>
            <a:r>
              <a:rPr lang="ru"/>
              <a:t>, которому в качестве модели указывается </a:t>
            </a:r>
            <a:r>
              <a:rPr lang="ru" b="1"/>
              <a:t>id</a:t>
            </a:r>
            <a:r>
              <a:rPr lang="ru"/>
              <a:t> объекта </a:t>
            </a:r>
            <a:r>
              <a:rPr lang="ru" b="1"/>
              <a:t>ListModel</a:t>
            </a:r>
            <a:r>
              <a:rPr lang="ru"/>
              <a:t>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Сам </a:t>
            </a:r>
            <a:r>
              <a:rPr lang="ru" b="1"/>
              <a:t>SilicaListView</a:t>
            </a:r>
            <a:r>
              <a:rPr lang="ru"/>
              <a:t> не знает как нужно отображать данные, поэтому необходимо задать ему делегат с помощью свойства </a:t>
            </a:r>
            <a:r>
              <a:rPr lang="ru" b="1"/>
              <a:t>delegate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Делегатом в QML является тип объекта, экземпляр которого создается на каждый элемент модели. А </a:t>
            </a:r>
            <a:r>
              <a:rPr lang="ru" b="1"/>
              <a:t>SilicaListView</a:t>
            </a:r>
            <a:r>
              <a:rPr lang="ru"/>
              <a:t>, в свою очередь, создает эти объекты, отображает их в виде списка и обеспечивает навигацию по ним.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В данном случае делегатом является прямоугольник с текстом внутри. Цвет прямоугольника и текст определяется свойствами модели. Они доступны в делегате через специальный объект </a:t>
            </a:r>
            <a:r>
              <a:rPr lang="ru" b="1"/>
              <a:t>model</a:t>
            </a:r>
            <a:r>
              <a:rPr lang="ru"/>
              <a:t>, а также и напрямую, если написать имя свойства.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В MVC Модель может быть как пассивной, так и активной.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Пассивная Модель только хранит данные и не взаимодействует с Контроллером и Видом. Соответственно, при изменении данных в Модели, она не может никак сообщить об этом.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В таком случае, все изменения Модели отслеживает Контроллер, он же говорит Виду о том, что надо обновить информацию.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В Qt и QML применяется активная Модель. Такая модель может сама оповещать о том, что она изменилась, чтобы Вид обновился. Это дает возможность изменять данные в Модели и не беспокоится об отображении обновленных данных – представление все сделает само.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Модифицируем предыдущий пример и добавим на страницу кнопку, которая будет добавлять элементы в список.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Изначально Модель (объект </a:t>
            </a:r>
            <a:r>
              <a:rPr lang="ru" b="1"/>
              <a:t>ListModel</a:t>
            </a:r>
            <a:r>
              <a:rPr lang="ru"/>
              <a:t>) не содержит никаких элементов. При нажатии на кнопку в Модель добавляется элемент со свойством </a:t>
            </a:r>
            <a:r>
              <a:rPr lang="ru" b="1"/>
              <a:t>text</a:t>
            </a:r>
            <a:r>
              <a:rPr lang="ru"/>
              <a:t>. За это отвечает обработчик сигнала </a:t>
            </a:r>
            <a:r>
              <a:rPr lang="ru" b="1"/>
              <a:t>onClicked</a:t>
            </a:r>
            <a:r>
              <a:rPr lang="ru"/>
              <a:t>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Модель информирует представление о том, что добавился новый элемент. На каждый новый элемент представление создает объект, тип которого мы указали в качестве делегата (объект </a:t>
            </a:r>
            <a:r>
              <a:rPr lang="ru" b="1"/>
              <a:t>Rectangle</a:t>
            </a:r>
            <a:r>
              <a:rPr lang="ru"/>
              <a:t>).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Помимо тех свойств, которые мы описываем в элементах Модели, в делегате будет доступно еще одно – </a:t>
            </a:r>
            <a:r>
              <a:rPr lang="ru" b="1"/>
              <a:t>index</a:t>
            </a:r>
            <a:r>
              <a:rPr lang="ru"/>
              <a:t> (или </a:t>
            </a:r>
            <a:r>
              <a:rPr lang="ru" b="1"/>
              <a:t>model.index</a:t>
            </a:r>
            <a:r>
              <a:rPr lang="ru"/>
              <a:t>), содержащее индекс элемента в Модели и, соответственно, в отображении. В данном примере это свойство используется, чтобы формировать текст на прямоугольнике: </a:t>
            </a:r>
            <a:r>
              <a:rPr lang="ru" b="1"/>
              <a:t>model.text + model.index</a:t>
            </a:r>
            <a:r>
              <a:rPr lang="ru"/>
              <a:t>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Представление в MVC отображает данные. Оно определяет, как будут выглядеть данные и, в конечном итоге, что увидит пользователь.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У представления в QML есть три задачи: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ru"/>
              <a:t>создавать экземпляры делегата для каждого элемента в модели;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ru"/>
              <a:t>расположить эти элементы требуемым образом;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ru"/>
              <a:t>обеспечить навигацию по элементам.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При разработке приложений на QML для Sailfish OS в качестве представлений используются компоненты </a:t>
            </a:r>
            <a:r>
              <a:rPr lang="ru" b="1"/>
              <a:t>SilicaListView</a:t>
            </a:r>
            <a:r>
              <a:rPr lang="ru"/>
              <a:t> и </a:t>
            </a:r>
            <a:r>
              <a:rPr lang="ru" b="1"/>
              <a:t>SilicaGridView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Подробнее о них было в предыдущей лекции. Оба компонента позволяют выполнить описанные выше три задачи.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Для них необходимо определять делегаты для отображения каждого элемента.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Оба компонента позволяют расположить элементы необходимым образом: </a:t>
            </a:r>
            <a:r>
              <a:rPr lang="ru" b="1">
                <a:solidFill>
                  <a:schemeClr val="dk1"/>
                </a:solidFill>
              </a:rPr>
              <a:t>SilicaListView</a:t>
            </a:r>
            <a:r>
              <a:rPr lang="ru">
                <a:solidFill>
                  <a:schemeClr val="dk1"/>
                </a:solidFill>
              </a:rPr>
              <a:t> – в виде списка, а </a:t>
            </a:r>
            <a:r>
              <a:rPr lang="ru" b="1">
                <a:solidFill>
                  <a:schemeClr val="dk1"/>
                </a:solidFill>
              </a:rPr>
              <a:t>SilicaGridView</a:t>
            </a:r>
            <a:r>
              <a:rPr lang="ru">
                <a:solidFill>
                  <a:schemeClr val="dk1"/>
                </a:solidFill>
              </a:rPr>
              <a:t> – в виде сетки.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А также и вопрос навигации решен. Компоненты позволяют обрабатывать листать элементы жестами, обрабатывать нажатия на элементы. 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В качестве делегатов чаще всего используются компоненты </a:t>
            </a:r>
            <a:r>
              <a:rPr lang="ru" b="1">
                <a:solidFill>
                  <a:schemeClr val="dk1"/>
                </a:solidFill>
              </a:rPr>
              <a:t>Item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lang="ru" b="1">
                <a:solidFill>
                  <a:schemeClr val="dk1"/>
                </a:solidFill>
              </a:rPr>
              <a:t>BackgroundItem</a:t>
            </a:r>
            <a:r>
              <a:rPr lang="ru">
                <a:solidFill>
                  <a:schemeClr val="dk1"/>
                </a:solidFill>
              </a:rPr>
              <a:t> и </a:t>
            </a:r>
            <a:r>
              <a:rPr lang="ru" b="1">
                <a:solidFill>
                  <a:schemeClr val="dk1"/>
                </a:solidFill>
              </a:rPr>
              <a:t>ListItem</a:t>
            </a:r>
            <a:r>
              <a:rPr lang="ru">
                <a:solidFill>
                  <a:schemeClr val="dk1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 b="1">
                <a:solidFill>
                  <a:schemeClr val="dk1"/>
                </a:solidFill>
              </a:rPr>
              <a:t>Item</a:t>
            </a:r>
            <a:r>
              <a:rPr lang="ru">
                <a:solidFill>
                  <a:schemeClr val="dk1"/>
                </a:solidFill>
              </a:rPr>
              <a:t> – простейший QML-компонент, не имеющий визуальной составляющей и часто используется как контейнер для других компонентов.</a:t>
            </a:r>
          </a:p>
          <a:p>
            <a:pPr lvl="0">
              <a:spcBef>
                <a:spcPts val="0"/>
              </a:spcBef>
              <a:buNone/>
            </a:pPr>
            <a:r>
              <a:rPr lang="ru" b="1">
                <a:solidFill>
                  <a:schemeClr val="dk1"/>
                </a:solidFill>
              </a:rPr>
              <a:t>BackroundItem</a:t>
            </a:r>
            <a:r>
              <a:rPr lang="ru">
                <a:solidFill>
                  <a:schemeClr val="dk1"/>
                </a:solidFill>
              </a:rPr>
              <a:t> – визуальный компонент, поддерживающий нажатие. Чаще всего тоже используется как контейнер для других компонентов.</a:t>
            </a:r>
          </a:p>
          <a:p>
            <a:pPr lvl="0">
              <a:spcBef>
                <a:spcPts val="0"/>
              </a:spcBef>
              <a:buNone/>
            </a:pPr>
            <a:r>
              <a:rPr lang="ru" b="1">
                <a:solidFill>
                  <a:schemeClr val="dk1"/>
                </a:solidFill>
              </a:rPr>
              <a:t>ListItem</a:t>
            </a:r>
            <a:r>
              <a:rPr lang="ru">
                <a:solidFill>
                  <a:schemeClr val="dk1"/>
                </a:solidFill>
              </a:rPr>
              <a:t> – визуальный компонент, контейнер для других визуальных элементов, использующийся как элемент списка. Поддерживает нажатие, а также возможность добавление контекстного меню.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b="1"/>
              <a:t>ListItem</a:t>
            </a:r>
            <a:r>
              <a:rPr lang="ru"/>
              <a:t> – QML-компонент, представляющий элемент списка.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Чаще всего именно </a:t>
            </a:r>
            <a:r>
              <a:rPr lang="ru" b="1">
                <a:solidFill>
                  <a:schemeClr val="dk1"/>
                </a:solidFill>
              </a:rPr>
              <a:t>ListItem</a:t>
            </a:r>
            <a:r>
              <a:rPr lang="ru">
                <a:solidFill>
                  <a:schemeClr val="dk1"/>
                </a:solidFill>
              </a:rPr>
              <a:t> используют в Sailfish OS в качестве делегата для </a:t>
            </a:r>
            <a:r>
              <a:rPr lang="ru" b="1">
                <a:solidFill>
                  <a:schemeClr val="dk1"/>
                </a:solidFill>
              </a:rPr>
              <a:t>SilicaListView</a:t>
            </a:r>
            <a:r>
              <a:rPr lang="ru">
                <a:solidFill>
                  <a:schemeClr val="dk1"/>
                </a:solidFill>
              </a:rPr>
              <a:t> и </a:t>
            </a:r>
            <a:r>
              <a:rPr lang="ru" b="1">
                <a:solidFill>
                  <a:schemeClr val="dk1"/>
                </a:solidFill>
              </a:rPr>
              <a:t>SilicaGridView</a:t>
            </a:r>
            <a:r>
              <a:rPr lang="ru">
                <a:solidFill>
                  <a:schemeClr val="dk1"/>
                </a:solidFill>
              </a:rPr>
              <a:t>. </a:t>
            </a:r>
          </a:p>
          <a:p>
            <a:pPr lvl="0">
              <a:spcBef>
                <a:spcPts val="0"/>
              </a:spcBef>
              <a:buNone/>
            </a:pPr>
            <a:r>
              <a:rPr lang="ru" b="1">
                <a:solidFill>
                  <a:schemeClr val="dk1"/>
                </a:solidFill>
              </a:rPr>
              <a:t>ListItem</a:t>
            </a:r>
            <a:r>
              <a:rPr lang="ru" b="1"/>
              <a:t> </a:t>
            </a:r>
            <a:r>
              <a:rPr lang="ru"/>
              <a:t>имеет свойство для настройки высоты, содержащегося контента, а также свойство позволяющее добавить контекстное меню.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На слайде простейший пример списка, где </a:t>
            </a:r>
            <a:r>
              <a:rPr lang="ru" b="1"/>
              <a:t>ListItem</a:t>
            </a:r>
            <a:r>
              <a:rPr lang="ru"/>
              <a:t> используется в качестве делегата.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Каждый объект </a:t>
            </a:r>
            <a:r>
              <a:rPr lang="ru" b="1"/>
              <a:t>ListItem</a:t>
            </a:r>
            <a:r>
              <a:rPr lang="ru"/>
              <a:t> содержит </a:t>
            </a:r>
            <a:r>
              <a:rPr lang="ru" b="1"/>
              <a:t>Text</a:t>
            </a:r>
            <a:r>
              <a:rPr lang="ru"/>
              <a:t> и контекстное меню с одним пунктом.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Модель отвечает за доступ к данным.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Модель может быть реализована как в самом QML, так и на C++. Выбор тут больше всего зависит от того, где находится источник данных. Если в качестве источника данных используется код на C++, то там удобнее сделать и модель. Если же данные поступают напрямую в QML, то лучше и модель реализовать на QML.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В QML в качестве моделей используются компоненты </a:t>
            </a:r>
            <a:r>
              <a:rPr lang="ru" b="1"/>
              <a:t>ListModel</a:t>
            </a:r>
            <a:r>
              <a:rPr lang="ru"/>
              <a:t>, </a:t>
            </a:r>
            <a:r>
              <a:rPr lang="ru" b="1"/>
              <a:t>VisualItemModel</a:t>
            </a:r>
            <a:r>
              <a:rPr lang="ru"/>
              <a:t>, </a:t>
            </a:r>
            <a:r>
              <a:rPr lang="ru" b="1"/>
              <a:t>XmlListModel</a:t>
            </a:r>
            <a:r>
              <a:rPr lang="ru"/>
              <a:t>, а также JavaScript-модели.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Применение компонента </a:t>
            </a:r>
            <a:r>
              <a:rPr lang="ru" b="1"/>
              <a:t>ListModel</a:t>
            </a:r>
            <a:r>
              <a:rPr lang="ru"/>
              <a:t> было рассмотрено выше.</a:t>
            </a:r>
          </a:p>
          <a:p>
            <a:pPr lvl="0">
              <a:spcBef>
                <a:spcPts val="0"/>
              </a:spcBef>
              <a:buNone/>
            </a:pPr>
            <a:r>
              <a:rPr lang="ru" b="1"/>
              <a:t>ListModel</a:t>
            </a:r>
            <a:r>
              <a:rPr lang="ru"/>
              <a:t> – QML-компонент для создания модели данных. Он простой и функциональный, является контейнером для объектов </a:t>
            </a:r>
            <a:r>
              <a:rPr lang="ru" b="1"/>
              <a:t>ListElement</a:t>
            </a:r>
            <a:r>
              <a:rPr lang="ru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ru" b="1"/>
              <a:t>ListElement</a:t>
            </a:r>
            <a:r>
              <a:rPr lang="ru"/>
              <a:t> не имеет собственных свойств и методов, служит для описания полей модели, как показано на слайде. Свойства </a:t>
            </a:r>
            <a:r>
              <a:rPr lang="ru" b="1"/>
              <a:t>text</a:t>
            </a:r>
            <a:r>
              <a:rPr lang="ru"/>
              <a:t> и </a:t>
            </a:r>
            <a:r>
              <a:rPr lang="ru" b="1"/>
              <a:t>color</a:t>
            </a:r>
            <a:r>
              <a:rPr lang="ru"/>
              <a:t> определяем мы сами.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ListModel имеет методы для добавления нового объекта к модели, для вставки нового объекта в указанное место, для перемещения нескольких объектов из одного места в модели в другое, для удаления несколько числа объектов из модели, а также для получения объекта по указанному индексу и для удаления всех объектов из модели.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Описанный выше тип </a:t>
            </a:r>
            <a:r>
              <a:rPr lang="ru" b="1"/>
              <a:t>jsobject</a:t>
            </a:r>
            <a:r>
              <a:rPr lang="ru"/>
              <a:t> представляет собой стандартный JavaScript-объект. Описывается он как ассоциативный массив с помощью фигурных скобок.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t>‹#›</a:t>
            </a:fld>
            <a:endParaRPr lang="ru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Управление данными и использование шаблона MVC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VisualItemModel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464575" y="1356875"/>
            <a:ext cx="4081500" cy="486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800080"/>
                </a:solidFill>
              </a:rPr>
              <a:t>Page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rgbClr val="800080"/>
                </a:solidFill>
              </a:rPr>
              <a:t>VisualItemModel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id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itemModel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80"/>
                </a:solidFill>
              </a:rPr>
              <a:t>Rectangle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</a:t>
            </a:r>
            <a:r>
              <a:rPr lang="ru" sz="1300">
                <a:solidFill>
                  <a:srgbClr val="800000"/>
                </a:solidFill>
              </a:rPr>
              <a:t>width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parent</a:t>
            </a:r>
            <a:r>
              <a:rPr lang="ru" sz="1300">
                <a:solidFill>
                  <a:schemeClr val="dk1"/>
                </a:solidFill>
              </a:rPr>
              <a:t>.width; </a:t>
            </a:r>
            <a:r>
              <a:rPr lang="ru" sz="1300">
                <a:solidFill>
                  <a:srgbClr val="800000"/>
                </a:solidFill>
              </a:rPr>
              <a:t>height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100;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</a:t>
            </a:r>
            <a:r>
              <a:rPr lang="ru" sz="1300">
                <a:solidFill>
                  <a:srgbClr val="800000"/>
                </a:solidFill>
              </a:rPr>
              <a:t>color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"orange"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80"/>
                </a:solidFill>
              </a:rPr>
              <a:t>Text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</a:t>
            </a:r>
            <a:r>
              <a:rPr lang="ru" sz="1300">
                <a:solidFill>
                  <a:srgbClr val="800000"/>
                </a:solidFill>
              </a:rPr>
              <a:t>width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parent</a:t>
            </a:r>
            <a:r>
              <a:rPr lang="ru" sz="1300">
                <a:solidFill>
                  <a:schemeClr val="dk1"/>
                </a:solidFill>
              </a:rPr>
              <a:t>.width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</a:t>
            </a:r>
            <a:r>
              <a:rPr lang="ru" sz="1300">
                <a:solidFill>
                  <a:srgbClr val="800000"/>
                </a:solidFill>
              </a:rPr>
              <a:t>horizontalAlignment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80"/>
                </a:solidFill>
              </a:rPr>
              <a:t>Text</a:t>
            </a:r>
            <a:r>
              <a:rPr lang="ru" sz="1300">
                <a:solidFill>
                  <a:schemeClr val="dk1"/>
                </a:solidFill>
              </a:rPr>
              <a:t>.AlignHCenter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</a:t>
            </a:r>
            <a:r>
              <a:rPr lang="ru" sz="1300">
                <a:solidFill>
                  <a:srgbClr val="800000"/>
                </a:solidFill>
              </a:rPr>
              <a:t>verticalAlignment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80"/>
                </a:solidFill>
              </a:rPr>
              <a:t>Text</a:t>
            </a:r>
            <a:r>
              <a:rPr lang="ru" sz="1300">
                <a:solidFill>
                  <a:schemeClr val="dk1"/>
                </a:solidFill>
              </a:rPr>
              <a:t>.AlignVCenter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</a:t>
            </a:r>
            <a:r>
              <a:rPr lang="ru" sz="1300">
                <a:solidFill>
                  <a:srgbClr val="800000"/>
                </a:solidFill>
              </a:rPr>
              <a:t>text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"second"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</a:t>
            </a:r>
            <a:r>
              <a:rPr lang="ru" sz="1300">
                <a:solidFill>
                  <a:srgbClr val="800000"/>
                </a:solidFill>
              </a:rPr>
              <a:t>color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"white"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rgbClr val="800080"/>
                </a:solidFill>
              </a:rPr>
              <a:t>SilicaListView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anchors.fill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parent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header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80"/>
                </a:solidFill>
              </a:rPr>
              <a:t>PageHeader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00"/>
                </a:solidFill>
              </a:rPr>
              <a:t>title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"Simple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List"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model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itemModel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10</a:t>
            </a:fld>
            <a:endParaRPr lang="ru"/>
          </a:p>
        </p:txBody>
      </p:sp>
      <p:pic>
        <p:nvPicPr>
          <p:cNvPr id="129" name="Shape 129" descr="visual_item_model.png"/>
          <p:cNvPicPr preferRelativeResize="0"/>
          <p:nvPr/>
        </p:nvPicPr>
        <p:blipFill rotWithShape="1">
          <a:blip r:embed="rId3">
            <a:alphaModFix/>
          </a:blip>
          <a:srcRect l="9438" t="4201" r="9616" b="44495"/>
          <a:stretch/>
        </p:blipFill>
        <p:spPr>
          <a:xfrm>
            <a:off x="5265600" y="2127974"/>
            <a:ext cx="3004724" cy="33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11700" y="1356875"/>
            <a:ext cx="8520600" cy="486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b="1"/>
              <a:t>XmlListModel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source</a:t>
            </a:r>
            <a:r>
              <a:rPr lang="ru"/>
              <a:t>: url – путь к XML-файлу с данными;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query</a:t>
            </a:r>
            <a:r>
              <a:rPr lang="ru"/>
              <a:t>: string – запрос для создания элементов </a:t>
            </a:r>
            <a:r>
              <a:rPr lang="ru" b="1"/>
              <a:t>XmlRole</a:t>
            </a:r>
            <a:r>
              <a:rPr lang="ru"/>
              <a:t> модели;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count</a:t>
            </a:r>
            <a:r>
              <a:rPr lang="ru"/>
              <a:t>: int – количество элементов в модели.</a:t>
            </a:r>
          </a:p>
          <a:p>
            <a:pPr lvl="0" rtl="0">
              <a:spcBef>
                <a:spcPts val="0"/>
              </a:spcBef>
              <a:buNone/>
            </a:pPr>
            <a:r>
              <a:rPr lang="ru" b="1"/>
              <a:t>XmlRole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name</a:t>
            </a:r>
            <a:r>
              <a:rPr lang="ru"/>
              <a:t>: string – имя роли (поля/свойства модели);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query</a:t>
            </a:r>
            <a:r>
              <a:rPr lang="ru"/>
              <a:t>: string – запрос для извлечения роли из модели.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XmlListModel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11</a:t>
            </a:fld>
            <a:endParaRPr lang="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XmlListModel. Пример	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11700" y="1356875"/>
            <a:ext cx="4223100" cy="486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08000"/>
                </a:solidFill>
              </a:rPr>
              <a:t>&lt;!--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books.xml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--&gt;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808000"/>
                </a:solidFill>
              </a:rPr>
              <a:t>&lt;?xml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version="1.0"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encoding="utf-8"</a:t>
            </a:r>
            <a:r>
              <a:rPr lang="ru" sz="1300">
                <a:solidFill>
                  <a:srgbClr val="808000"/>
                </a:solidFill>
              </a:rPr>
              <a:t>?&gt;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808000"/>
                </a:solidFill>
              </a:rPr>
              <a:t>&lt;catalog&gt;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rgbClr val="808000"/>
                </a:solidFill>
              </a:rPr>
              <a:t>&lt;book&gt;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8000"/>
                </a:solidFill>
              </a:rPr>
              <a:t>&lt;title&gt;</a:t>
            </a:r>
            <a:r>
              <a:rPr lang="ru" sz="1300">
                <a:solidFill>
                  <a:schemeClr val="dk1"/>
                </a:solidFill>
              </a:rPr>
              <a:t>Qt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5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Cadaques</a:t>
            </a:r>
            <a:r>
              <a:rPr lang="ru" sz="1300">
                <a:solidFill>
                  <a:srgbClr val="808000"/>
                </a:solidFill>
              </a:rPr>
              <a:t>&lt;/title&gt;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8000"/>
                </a:solidFill>
              </a:rPr>
              <a:t>&lt;year&gt;</a:t>
            </a:r>
            <a:r>
              <a:rPr lang="ru" sz="1300">
                <a:solidFill>
                  <a:schemeClr val="dk1"/>
                </a:solidFill>
              </a:rPr>
              <a:t>2014</a:t>
            </a:r>
            <a:r>
              <a:rPr lang="ru" sz="1300">
                <a:solidFill>
                  <a:srgbClr val="808000"/>
                </a:solidFill>
              </a:rPr>
              <a:t>&lt;/year&gt;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8000"/>
                </a:solidFill>
              </a:rPr>
              <a:t>&lt;author&gt;</a:t>
            </a:r>
            <a:r>
              <a:rPr lang="ru" sz="1300">
                <a:solidFill>
                  <a:schemeClr val="dk1"/>
                </a:solidFill>
              </a:rPr>
              <a:t>Juergen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Bocklage-Ryannel</a:t>
            </a:r>
            <a:r>
              <a:rPr lang="ru" sz="1300">
                <a:solidFill>
                  <a:srgbClr val="808000"/>
                </a:solidFill>
              </a:rPr>
              <a:t>&lt;/author&gt;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rgbClr val="808000"/>
                </a:solidFill>
              </a:rPr>
              <a:t>&lt;/book&gt;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rgbClr val="808000"/>
                </a:solidFill>
              </a:rPr>
              <a:t>&lt;book&gt;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8000"/>
                </a:solidFill>
              </a:rPr>
              <a:t>&lt;title&gt;</a:t>
            </a:r>
            <a:r>
              <a:rPr lang="ru" sz="1300">
                <a:solidFill>
                  <a:schemeClr val="dk1"/>
                </a:solidFill>
              </a:rPr>
              <a:t>C++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GUI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Programming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with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Qt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4</a:t>
            </a:r>
            <a:r>
              <a:rPr lang="ru" sz="1300">
                <a:solidFill>
                  <a:srgbClr val="808000"/>
                </a:solidFill>
              </a:rPr>
              <a:t>&lt;/title&gt;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8000"/>
                </a:solidFill>
              </a:rPr>
              <a:t>&lt;year&gt;</a:t>
            </a:r>
            <a:r>
              <a:rPr lang="ru" sz="1300">
                <a:solidFill>
                  <a:schemeClr val="dk1"/>
                </a:solidFill>
              </a:rPr>
              <a:t>2006</a:t>
            </a:r>
            <a:r>
              <a:rPr lang="ru" sz="1300">
                <a:solidFill>
                  <a:srgbClr val="808000"/>
                </a:solidFill>
              </a:rPr>
              <a:t>&lt;/year&gt;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8000"/>
                </a:solidFill>
              </a:rPr>
              <a:t>&lt;author&gt;</a:t>
            </a:r>
            <a:r>
              <a:rPr lang="ru" sz="1300">
                <a:solidFill>
                  <a:schemeClr val="dk1"/>
                </a:solidFill>
              </a:rPr>
              <a:t>Jasmin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Blanchette</a:t>
            </a:r>
            <a:r>
              <a:rPr lang="ru" sz="1300">
                <a:solidFill>
                  <a:srgbClr val="808000"/>
                </a:solidFill>
              </a:rPr>
              <a:t>&lt;/author&gt;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rgbClr val="808000"/>
                </a:solidFill>
              </a:rPr>
              <a:t>&lt;/book&gt;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rgbClr val="808000"/>
                </a:solidFill>
              </a:rPr>
              <a:t>&lt;book&gt;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8000"/>
                </a:solidFill>
              </a:rPr>
              <a:t>&lt;title&gt;</a:t>
            </a:r>
            <a:r>
              <a:rPr lang="ru" sz="1300">
                <a:solidFill>
                  <a:schemeClr val="dk1"/>
                </a:solidFill>
              </a:rPr>
              <a:t>Programming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with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Qt</a:t>
            </a:r>
            <a:r>
              <a:rPr lang="ru" sz="1300">
                <a:solidFill>
                  <a:srgbClr val="808000"/>
                </a:solidFill>
              </a:rPr>
              <a:t>&lt;/title&gt;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8000"/>
                </a:solidFill>
              </a:rPr>
              <a:t>&lt;year&gt;</a:t>
            </a:r>
            <a:r>
              <a:rPr lang="ru" sz="1300">
                <a:solidFill>
                  <a:schemeClr val="dk1"/>
                </a:solidFill>
              </a:rPr>
              <a:t>2002</a:t>
            </a:r>
            <a:r>
              <a:rPr lang="ru" sz="1300">
                <a:solidFill>
                  <a:srgbClr val="808000"/>
                </a:solidFill>
              </a:rPr>
              <a:t>&lt;/year&gt;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8000"/>
                </a:solidFill>
              </a:rPr>
              <a:t>&lt;author&gt;</a:t>
            </a:r>
            <a:r>
              <a:rPr lang="ru" sz="1300">
                <a:solidFill>
                  <a:schemeClr val="dk1"/>
                </a:solidFill>
              </a:rPr>
              <a:t>Matthias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Kalle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Dalheimer</a:t>
            </a:r>
            <a:r>
              <a:rPr lang="ru" sz="1300">
                <a:solidFill>
                  <a:srgbClr val="808000"/>
                </a:solidFill>
              </a:rPr>
              <a:t>&lt;/author&gt;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rgbClr val="808000"/>
                </a:solidFill>
              </a:rPr>
              <a:t>&lt;/book&gt;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808000"/>
                </a:solidFill>
              </a:rPr>
              <a:t>&lt;/catalog&gt;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12</a:t>
            </a:fld>
            <a:endParaRPr lang="ru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4646475" y="1356875"/>
            <a:ext cx="3826200" cy="486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800080"/>
                </a:solidFill>
              </a:rPr>
              <a:t>XmlListModel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rgbClr val="800000"/>
                </a:solidFill>
              </a:rPr>
              <a:t>id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 i="1">
                <a:solidFill>
                  <a:schemeClr val="dk1"/>
                </a:solidFill>
              </a:rPr>
              <a:t>xmlListModel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rgbClr val="800000"/>
                </a:solidFill>
              </a:rPr>
              <a:t>source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"books.xml"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rgbClr val="800000"/>
                </a:solidFill>
              </a:rPr>
              <a:t>query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"/catalog/book"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rgbClr val="800080"/>
                </a:solidFill>
              </a:rPr>
              <a:t>XmlRole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  <a:r>
              <a:rPr lang="ru" sz="1400">
                <a:solidFill>
                  <a:srgbClr val="C0C0C0"/>
                </a:solidFill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800000"/>
                </a:solidFill>
              </a:rPr>
              <a:t>        name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"title"</a:t>
            </a:r>
            <a:r>
              <a:rPr lang="ru" sz="1400">
                <a:solidFill>
                  <a:schemeClr val="dk1"/>
                </a:solidFill>
              </a:rPr>
              <a:t>;</a:t>
            </a:r>
            <a:r>
              <a:rPr lang="ru" sz="1400">
                <a:solidFill>
                  <a:srgbClr val="C0C0C0"/>
                </a:solidFill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800000"/>
                </a:solidFill>
              </a:rPr>
              <a:t>        query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"title/string()"</a:t>
            </a:r>
            <a:r>
              <a:rPr lang="ru" sz="1400">
                <a:solidFill>
                  <a:srgbClr val="C0C0C0"/>
                </a:solidFill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    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rgbClr val="800080"/>
                </a:solidFill>
              </a:rPr>
              <a:t>XmlRole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  <a:r>
              <a:rPr lang="ru" sz="1400">
                <a:solidFill>
                  <a:srgbClr val="C0C0C0"/>
                </a:solidFill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800000"/>
                </a:solidFill>
              </a:rPr>
              <a:t>        name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"year"</a:t>
            </a:r>
            <a:r>
              <a:rPr lang="ru" sz="1400">
                <a:solidFill>
                  <a:schemeClr val="dk1"/>
                </a:solidFill>
              </a:rPr>
              <a:t>;</a:t>
            </a:r>
            <a:r>
              <a:rPr lang="ru" sz="1400">
                <a:solidFill>
                  <a:srgbClr val="C0C0C0"/>
                </a:solidFill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800000"/>
                </a:solidFill>
              </a:rPr>
              <a:t>        query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"year/number()"</a:t>
            </a:r>
            <a:r>
              <a:rPr lang="ru" sz="1400">
                <a:solidFill>
                  <a:srgbClr val="C0C0C0"/>
                </a:solidFill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    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C0C0C0"/>
                </a:solidFill>
              </a:rPr>
              <a:t>    </a:t>
            </a:r>
            <a:r>
              <a:rPr lang="ru" sz="1400">
                <a:solidFill>
                  <a:srgbClr val="800080"/>
                </a:solidFill>
              </a:rPr>
              <a:t>XmlRole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{</a:t>
            </a:r>
            <a:r>
              <a:rPr lang="ru" sz="1400">
                <a:solidFill>
                  <a:srgbClr val="C0C0C0"/>
                </a:solidFill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800000"/>
                </a:solidFill>
              </a:rPr>
              <a:t>        name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"author"</a:t>
            </a:r>
            <a:r>
              <a:rPr lang="ru" sz="1400">
                <a:solidFill>
                  <a:schemeClr val="dk1"/>
                </a:solidFill>
              </a:rPr>
              <a:t>;</a:t>
            </a:r>
            <a:r>
              <a:rPr lang="ru" sz="1400">
                <a:solidFill>
                  <a:srgbClr val="C0C0C0"/>
                </a:solidFill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800000"/>
                </a:solidFill>
              </a:rPr>
              <a:t>        query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C0C0C0"/>
                </a:solidFill>
              </a:rPr>
              <a:t> </a:t>
            </a:r>
            <a:r>
              <a:rPr lang="ru" sz="1400">
                <a:solidFill>
                  <a:srgbClr val="008000"/>
                </a:solidFill>
              </a:rPr>
              <a:t>"author/string()"</a:t>
            </a:r>
            <a:r>
              <a:rPr lang="ru" sz="1400">
                <a:solidFill>
                  <a:srgbClr val="C0C0C0"/>
                </a:solidFill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    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XmlListModel. Пример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368600" y="1356875"/>
            <a:ext cx="4278000" cy="486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808000"/>
                </a:solidFill>
              </a:rPr>
              <a:t>import</a:t>
            </a:r>
            <a:r>
              <a:rPr lang="ru" sz="1300">
                <a:solidFill>
                  <a:schemeClr val="dk1"/>
                </a:solidFill>
              </a:rPr>
              <a:t> QtQuick.XmlListModel 2.0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800080"/>
                </a:solidFill>
              </a:rPr>
              <a:t>Page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rgbClr val="800080"/>
                </a:solidFill>
              </a:rPr>
              <a:t>XmlListModel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id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xmlListModel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source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"books.xml"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query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"/catalog/book"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80"/>
                </a:solidFill>
              </a:rPr>
              <a:t>XmlRole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00"/>
                </a:solidFill>
              </a:rPr>
              <a:t>name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"title"</a:t>
            </a:r>
            <a:r>
              <a:rPr lang="ru" sz="1300">
                <a:solidFill>
                  <a:schemeClr val="dk1"/>
                </a:solidFill>
              </a:rPr>
              <a:t>;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00"/>
                </a:solidFill>
              </a:rPr>
              <a:t>query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"title/string()"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80"/>
                </a:solidFill>
              </a:rPr>
              <a:t>XmlRole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00"/>
                </a:solidFill>
              </a:rPr>
              <a:t>name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"year"</a:t>
            </a:r>
            <a:r>
              <a:rPr lang="ru" sz="1300">
                <a:solidFill>
                  <a:schemeClr val="dk1"/>
                </a:solidFill>
              </a:rPr>
              <a:t>;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00"/>
                </a:solidFill>
              </a:rPr>
              <a:t>query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"year/number()"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80"/>
                </a:solidFill>
              </a:rPr>
              <a:t>XmlRole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00"/>
                </a:solidFill>
              </a:rPr>
              <a:t>name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"author"</a:t>
            </a:r>
            <a:r>
              <a:rPr lang="ru" sz="1300">
                <a:solidFill>
                  <a:schemeClr val="dk1"/>
                </a:solidFill>
              </a:rPr>
              <a:t>;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00"/>
                </a:solidFill>
              </a:rPr>
              <a:t>query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"author/string()"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rgbClr val="800080"/>
                </a:solidFill>
              </a:rPr>
              <a:t>SilicaListView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anchors.fill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parent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header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80"/>
                </a:solidFill>
              </a:rPr>
              <a:t>PageHeader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00"/>
                </a:solidFill>
              </a:rPr>
              <a:t>title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"Books"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model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xmlListModel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delegate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80"/>
                </a:solidFill>
              </a:rPr>
              <a:t>Column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</a:t>
            </a:r>
            <a:r>
              <a:rPr lang="ru" sz="1300">
                <a:solidFill>
                  <a:srgbClr val="800000"/>
                </a:solidFill>
              </a:rPr>
              <a:t>x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80"/>
                </a:solidFill>
              </a:rPr>
              <a:t>Theme</a:t>
            </a:r>
            <a:r>
              <a:rPr lang="ru" sz="1300">
                <a:solidFill>
                  <a:schemeClr val="dk1"/>
                </a:solidFill>
              </a:rPr>
              <a:t>.horizontalPageMargin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</a:t>
            </a:r>
            <a:r>
              <a:rPr lang="ru" sz="1300">
                <a:solidFill>
                  <a:srgbClr val="800080"/>
                </a:solidFill>
              </a:rPr>
              <a:t>Label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00"/>
                </a:solidFill>
              </a:rPr>
              <a:t>text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title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+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("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+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year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+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")"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</a:t>
            </a:r>
            <a:r>
              <a:rPr lang="ru" sz="1300">
                <a:solidFill>
                  <a:srgbClr val="800080"/>
                </a:solidFill>
              </a:rPr>
              <a:t>Label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00"/>
                </a:solidFill>
              </a:rPr>
              <a:t>text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author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13</a:t>
            </a:fld>
            <a:endParaRPr lang="ru"/>
          </a:p>
        </p:txBody>
      </p:sp>
      <p:pic>
        <p:nvPicPr>
          <p:cNvPr id="152" name="Shape 152" descr="xml_list_model.png"/>
          <p:cNvPicPr preferRelativeResize="0"/>
          <p:nvPr/>
        </p:nvPicPr>
        <p:blipFill rotWithShape="1">
          <a:blip r:embed="rId3">
            <a:alphaModFix/>
          </a:blip>
          <a:srcRect l="9113" t="4269" r="9227" b="26750"/>
          <a:stretch/>
        </p:blipFill>
        <p:spPr>
          <a:xfrm>
            <a:off x="5149099" y="1503475"/>
            <a:ext cx="3103011" cy="45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XmlListModel. Пример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446775" y="1356875"/>
            <a:ext cx="4143900" cy="486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800080"/>
                </a:solidFill>
              </a:rPr>
              <a:t>Page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rgbClr val="800080"/>
                </a:solidFill>
              </a:rPr>
              <a:t>XmlListModel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id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xmlListModel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source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</a:t>
            </a:r>
            <a:r>
              <a:rPr lang="ru" sz="1200">
                <a:solidFill>
                  <a:srgbClr val="008000"/>
                </a:solidFill>
              </a:rPr>
              <a:t>https://lenta.ru/rss/news</a:t>
            </a:r>
            <a:r>
              <a:rPr lang="ru" sz="1300">
                <a:solidFill>
                  <a:srgbClr val="008000"/>
                </a:solidFill>
              </a:rPr>
              <a:t>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query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"/rss/channel/item"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80"/>
                </a:solidFill>
              </a:rPr>
              <a:t>XmlRole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00"/>
                </a:solidFill>
              </a:rPr>
              <a:t>name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"title"</a:t>
            </a:r>
            <a:r>
              <a:rPr lang="ru" sz="1300">
                <a:solidFill>
                  <a:schemeClr val="dk1"/>
                </a:solidFill>
              </a:rPr>
              <a:t>;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00"/>
                </a:solidFill>
              </a:rPr>
              <a:t>query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"title/string()"</a:t>
            </a:r>
            <a:r>
              <a:rPr lang="ru" sz="1300">
                <a:solidFill>
                  <a:schemeClr val="dk1"/>
                </a:solidFill>
              </a:rPr>
              <a:t>;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rgbClr val="800080"/>
                </a:solidFill>
              </a:rPr>
              <a:t>SilicaListView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anchors.fill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parent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header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80"/>
                </a:solidFill>
              </a:rPr>
              <a:t>PageHeader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00"/>
                </a:solidFill>
              </a:rPr>
              <a:t>title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"News"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model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xmlListModel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delegate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80"/>
                </a:solidFill>
              </a:rPr>
              <a:t>Column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</a:t>
            </a:r>
            <a:r>
              <a:rPr lang="ru" sz="1300">
                <a:solidFill>
                  <a:srgbClr val="800000"/>
                </a:solidFill>
              </a:rPr>
              <a:t>x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80"/>
                </a:solidFill>
              </a:rPr>
              <a:t>10;</a:t>
            </a:r>
            <a:r>
              <a:rPr lang="ru" sz="1300">
                <a:solidFill>
                  <a:schemeClr val="dk1"/>
                </a:solidFill>
              </a:rPr>
              <a:t> </a:t>
            </a:r>
            <a:r>
              <a:rPr lang="ru" sz="1300">
                <a:solidFill>
                  <a:srgbClr val="800000"/>
                </a:solidFill>
              </a:rPr>
              <a:t>width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parent</a:t>
            </a:r>
            <a:r>
              <a:rPr lang="ru" sz="1300">
                <a:solidFill>
                  <a:schemeClr val="dk1"/>
                </a:solidFill>
              </a:rPr>
              <a:t>.width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-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2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*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x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</a:t>
            </a:r>
            <a:r>
              <a:rPr lang="ru" sz="1300">
                <a:solidFill>
                  <a:srgbClr val="800080"/>
                </a:solidFill>
              </a:rPr>
              <a:t>Label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    </a:t>
            </a:r>
            <a:r>
              <a:rPr lang="ru" sz="1300">
                <a:solidFill>
                  <a:srgbClr val="800000"/>
                </a:solidFill>
              </a:rPr>
              <a:t>width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parent</a:t>
            </a:r>
            <a:r>
              <a:rPr lang="ru" sz="1300">
                <a:solidFill>
                  <a:schemeClr val="dk1"/>
                </a:solidFill>
              </a:rPr>
              <a:t>.width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    </a:t>
            </a:r>
            <a:r>
              <a:rPr lang="ru" sz="1300">
                <a:solidFill>
                  <a:srgbClr val="800000"/>
                </a:solidFill>
              </a:rPr>
              <a:t>wrapMode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80"/>
                </a:solidFill>
              </a:rPr>
              <a:t>Text</a:t>
            </a:r>
            <a:r>
              <a:rPr lang="ru" sz="1300">
                <a:solidFill>
                  <a:schemeClr val="dk1"/>
                </a:solidFill>
              </a:rPr>
              <a:t>.WordWrap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    </a:t>
            </a:r>
            <a:r>
              <a:rPr lang="ru" sz="1300">
                <a:solidFill>
                  <a:srgbClr val="800000"/>
                </a:solidFill>
              </a:rPr>
              <a:t>text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title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14</a:t>
            </a:fld>
            <a:endParaRPr lang="ru"/>
          </a:p>
        </p:txBody>
      </p:sp>
      <p:pic>
        <p:nvPicPr>
          <p:cNvPr id="160" name="Shape 160" descr="xml_list_model_lenta.png"/>
          <p:cNvPicPr preferRelativeResize="0"/>
          <p:nvPr/>
        </p:nvPicPr>
        <p:blipFill rotWithShape="1">
          <a:blip r:embed="rId3">
            <a:alphaModFix/>
          </a:blip>
          <a:srcRect l="9476" t="4160" r="9670" b="6553"/>
          <a:stretch/>
        </p:blipFill>
        <p:spPr>
          <a:xfrm>
            <a:off x="5285915" y="1356874"/>
            <a:ext cx="2525733" cy="486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JavaScript-модели. Массивы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413275" y="1356875"/>
            <a:ext cx="3987300" cy="486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800080"/>
                </a:solidFill>
              </a:rPr>
              <a:t>Page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</a:t>
            </a:r>
            <a:r>
              <a:rPr lang="ru" sz="1300">
                <a:solidFill>
                  <a:srgbClr val="808000"/>
                </a:solidFill>
              </a:rPr>
              <a:t>property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8000"/>
                </a:solidFill>
              </a:rPr>
              <a:t>var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00"/>
                </a:solidFill>
              </a:rPr>
              <a:t>dataModel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[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</a:t>
            </a:r>
            <a:r>
              <a:rPr lang="ru" sz="1300">
                <a:solidFill>
                  <a:schemeClr val="dk1"/>
                </a:solidFill>
              </a:rPr>
              <a:t>{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color: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"orange"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},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</a:t>
            </a:r>
            <a:r>
              <a:rPr lang="ru" sz="1300">
                <a:solidFill>
                  <a:schemeClr val="dk1"/>
                </a:solidFill>
              </a:rPr>
              <a:t>{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color: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"skyblue"</a:t>
            </a:r>
            <a:r>
              <a:rPr lang="ru" sz="1300">
                <a:solidFill>
                  <a:schemeClr val="dk1"/>
                </a:solidFill>
              </a:rPr>
              <a:t>,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text: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"second"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</a:t>
            </a:r>
            <a:r>
              <a:rPr lang="ru" sz="1300">
                <a:solidFill>
                  <a:schemeClr val="dk1"/>
                </a:solidFill>
              </a:rPr>
              <a:t>]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</a:t>
            </a:r>
            <a:r>
              <a:rPr lang="ru" sz="1300">
                <a:solidFill>
                  <a:srgbClr val="800080"/>
                </a:solidFill>
              </a:rPr>
              <a:t>SilicaListView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</a:t>
            </a:r>
            <a:r>
              <a:rPr lang="ru" sz="1300">
                <a:solidFill>
                  <a:srgbClr val="800000"/>
                </a:solidFill>
              </a:rPr>
              <a:t>anchors.fill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parent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</a:t>
            </a:r>
            <a:r>
              <a:rPr lang="ru" sz="1300">
                <a:solidFill>
                  <a:srgbClr val="800000"/>
                </a:solidFill>
              </a:rPr>
              <a:t>header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80"/>
                </a:solidFill>
              </a:rPr>
              <a:t>PageHeader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00"/>
                </a:solidFill>
              </a:rPr>
              <a:t>title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"Simple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List"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</a:t>
            </a:r>
            <a:r>
              <a:rPr lang="ru" sz="1300">
                <a:solidFill>
                  <a:srgbClr val="800000"/>
                </a:solidFill>
              </a:rPr>
              <a:t>model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dataModel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</a:t>
            </a:r>
            <a:r>
              <a:rPr lang="ru" sz="1300">
                <a:solidFill>
                  <a:srgbClr val="800000"/>
                </a:solidFill>
              </a:rPr>
              <a:t>spacing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10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</a:t>
            </a:r>
            <a:r>
              <a:rPr lang="ru" sz="1300">
                <a:solidFill>
                  <a:srgbClr val="800000"/>
                </a:solidFill>
              </a:rPr>
              <a:t>delegate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80"/>
                </a:solidFill>
              </a:rPr>
              <a:t>Rectangle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</a:t>
            </a:r>
            <a:r>
              <a:rPr lang="ru" sz="1300">
                <a:solidFill>
                  <a:srgbClr val="800000"/>
                </a:solidFill>
              </a:rPr>
              <a:t>width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parent</a:t>
            </a:r>
            <a:r>
              <a:rPr lang="ru" sz="1300">
                <a:solidFill>
                  <a:schemeClr val="dk1"/>
                </a:solidFill>
              </a:rPr>
              <a:t>.width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</a:t>
            </a:r>
            <a:r>
              <a:rPr lang="ru" sz="1300">
                <a:solidFill>
                  <a:srgbClr val="800000"/>
                </a:solidFill>
              </a:rPr>
              <a:t>height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100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</a:t>
            </a:r>
            <a:r>
              <a:rPr lang="ru" sz="1300">
                <a:solidFill>
                  <a:srgbClr val="800000"/>
                </a:solidFill>
              </a:rPr>
              <a:t>color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modelData.color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</a:t>
            </a:r>
            <a:r>
              <a:rPr lang="ru" sz="1300">
                <a:solidFill>
                  <a:srgbClr val="800080"/>
                </a:solidFill>
              </a:rPr>
              <a:t>Text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   </a:t>
            </a:r>
            <a:r>
              <a:rPr lang="ru" sz="1300">
                <a:solidFill>
                  <a:srgbClr val="800000"/>
                </a:solidFill>
              </a:rPr>
              <a:t>anchors.centerIn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parent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   </a:t>
            </a:r>
            <a:r>
              <a:rPr lang="ru" sz="1300">
                <a:solidFill>
                  <a:srgbClr val="800000"/>
                </a:solidFill>
              </a:rPr>
              <a:t>text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modelData.text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||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"empty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text"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15</a:t>
            </a:fld>
            <a:endParaRPr lang="ru"/>
          </a:p>
        </p:txBody>
      </p:sp>
      <p:pic>
        <p:nvPicPr>
          <p:cNvPr id="168" name="Shape 168" descr="js_array.png"/>
          <p:cNvPicPr preferRelativeResize="0"/>
          <p:nvPr/>
        </p:nvPicPr>
        <p:blipFill rotWithShape="1">
          <a:blip r:embed="rId3">
            <a:alphaModFix/>
          </a:blip>
          <a:srcRect l="9135" t="4276" r="9590" b="25509"/>
          <a:stretch/>
        </p:blipFill>
        <p:spPr>
          <a:xfrm>
            <a:off x="5126775" y="1618299"/>
            <a:ext cx="2881700" cy="43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JavaScript-модели. Целые числа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491450" y="1356875"/>
            <a:ext cx="4155000" cy="486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800080"/>
                </a:solidFill>
              </a:rPr>
              <a:t>Page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C0C0C0"/>
                </a:solidFill>
              </a:rPr>
              <a:t>    </a:t>
            </a:r>
            <a:r>
              <a:rPr lang="ru" sz="1500">
                <a:solidFill>
                  <a:srgbClr val="800080"/>
                </a:solidFill>
              </a:rPr>
              <a:t>SilicaListView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C0C0C0"/>
                </a:solidFill>
              </a:rPr>
              <a:t>        </a:t>
            </a:r>
            <a:r>
              <a:rPr lang="ru" sz="1500">
                <a:solidFill>
                  <a:srgbClr val="800000"/>
                </a:solidFill>
              </a:rPr>
              <a:t>anchors.fill</a:t>
            </a:r>
            <a:r>
              <a:rPr lang="ru" sz="1500">
                <a:solidFill>
                  <a:schemeClr val="dk1"/>
                </a:solidFill>
              </a:rPr>
              <a:t>: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 i="1">
                <a:solidFill>
                  <a:schemeClr val="dk1"/>
                </a:solidFill>
              </a:rPr>
              <a:t>parent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C0C0C0"/>
                </a:solidFill>
              </a:rPr>
              <a:t>        </a:t>
            </a:r>
            <a:r>
              <a:rPr lang="ru" sz="1500">
                <a:solidFill>
                  <a:srgbClr val="800000"/>
                </a:solidFill>
              </a:rPr>
              <a:t>header</a:t>
            </a:r>
            <a:r>
              <a:rPr lang="ru" sz="1500">
                <a:solidFill>
                  <a:schemeClr val="dk1"/>
                </a:solidFill>
              </a:rPr>
              <a:t>: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>
                <a:solidFill>
                  <a:srgbClr val="800080"/>
                </a:solidFill>
              </a:rPr>
              <a:t>PageHeader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>
                <a:solidFill>
                  <a:schemeClr val="dk1"/>
                </a:solidFill>
              </a:rPr>
              <a:t>{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>
                <a:solidFill>
                  <a:srgbClr val="800000"/>
                </a:solidFill>
              </a:rPr>
              <a:t>title</a:t>
            </a:r>
            <a:r>
              <a:rPr lang="ru" sz="1500">
                <a:solidFill>
                  <a:schemeClr val="dk1"/>
                </a:solidFill>
              </a:rPr>
              <a:t>: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>
                <a:solidFill>
                  <a:srgbClr val="008000"/>
                </a:solidFill>
              </a:rPr>
              <a:t>"Simple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>
                <a:solidFill>
                  <a:srgbClr val="008000"/>
                </a:solidFill>
              </a:rPr>
              <a:t>List"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C0C0C0"/>
                </a:solidFill>
              </a:rPr>
              <a:t>        </a:t>
            </a:r>
            <a:r>
              <a:rPr lang="ru" sz="1500">
                <a:solidFill>
                  <a:srgbClr val="800000"/>
                </a:solidFill>
              </a:rPr>
              <a:t>model</a:t>
            </a:r>
            <a:r>
              <a:rPr lang="ru" sz="1500">
                <a:solidFill>
                  <a:schemeClr val="dk1"/>
                </a:solidFill>
              </a:rPr>
              <a:t>: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>
                <a:solidFill>
                  <a:schemeClr val="dk1"/>
                </a:solidFill>
              </a:rPr>
              <a:t>100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C0C0C0"/>
                </a:solidFill>
              </a:rPr>
              <a:t>        </a:t>
            </a:r>
            <a:r>
              <a:rPr lang="ru" sz="1500">
                <a:solidFill>
                  <a:srgbClr val="800000"/>
                </a:solidFill>
              </a:rPr>
              <a:t>spacing</a:t>
            </a:r>
            <a:r>
              <a:rPr lang="ru" sz="1500">
                <a:solidFill>
                  <a:schemeClr val="dk1"/>
                </a:solidFill>
              </a:rPr>
              <a:t>: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>
                <a:solidFill>
                  <a:schemeClr val="dk1"/>
                </a:solidFill>
              </a:rPr>
              <a:t>10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C0C0C0"/>
                </a:solidFill>
              </a:rPr>
              <a:t>        </a:t>
            </a:r>
            <a:r>
              <a:rPr lang="ru" sz="1500">
                <a:solidFill>
                  <a:srgbClr val="800000"/>
                </a:solidFill>
              </a:rPr>
              <a:t>delegate</a:t>
            </a:r>
            <a:r>
              <a:rPr lang="ru" sz="1500">
                <a:solidFill>
                  <a:schemeClr val="dk1"/>
                </a:solidFill>
              </a:rPr>
              <a:t>: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>
                <a:solidFill>
                  <a:srgbClr val="800080"/>
                </a:solidFill>
              </a:rPr>
              <a:t>Rectangle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C0C0C0"/>
                </a:solidFill>
              </a:rPr>
              <a:t>            </a:t>
            </a:r>
            <a:r>
              <a:rPr lang="ru" sz="1500">
                <a:solidFill>
                  <a:srgbClr val="800000"/>
                </a:solidFill>
              </a:rPr>
              <a:t>width</a:t>
            </a:r>
            <a:r>
              <a:rPr lang="ru" sz="1500">
                <a:solidFill>
                  <a:schemeClr val="dk1"/>
                </a:solidFill>
              </a:rPr>
              <a:t>: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 i="1">
                <a:solidFill>
                  <a:schemeClr val="dk1"/>
                </a:solidFill>
              </a:rPr>
              <a:t>parent</a:t>
            </a:r>
            <a:r>
              <a:rPr lang="ru" sz="1500">
                <a:solidFill>
                  <a:schemeClr val="dk1"/>
                </a:solidFill>
              </a:rPr>
              <a:t>.width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C0C0C0"/>
                </a:solidFill>
              </a:rPr>
              <a:t>            </a:t>
            </a:r>
            <a:r>
              <a:rPr lang="ru" sz="1500">
                <a:solidFill>
                  <a:srgbClr val="800000"/>
                </a:solidFill>
              </a:rPr>
              <a:t>height</a:t>
            </a:r>
            <a:r>
              <a:rPr lang="ru" sz="1500">
                <a:solidFill>
                  <a:schemeClr val="dk1"/>
                </a:solidFill>
              </a:rPr>
              <a:t>: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>
                <a:solidFill>
                  <a:schemeClr val="dk1"/>
                </a:solidFill>
              </a:rPr>
              <a:t>100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C0C0C0"/>
                </a:solidFill>
              </a:rPr>
              <a:t>            </a:t>
            </a:r>
            <a:r>
              <a:rPr lang="ru" sz="1500">
                <a:solidFill>
                  <a:srgbClr val="800000"/>
                </a:solidFill>
              </a:rPr>
              <a:t>color</a:t>
            </a:r>
            <a:r>
              <a:rPr lang="ru" sz="1500">
                <a:solidFill>
                  <a:schemeClr val="dk1"/>
                </a:solidFill>
              </a:rPr>
              <a:t>: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>
                <a:solidFill>
                  <a:srgbClr val="008000"/>
                </a:solidFill>
              </a:rPr>
              <a:t>"orange"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C0C0C0"/>
                </a:solidFill>
              </a:rPr>
              <a:t>            </a:t>
            </a:r>
            <a:r>
              <a:rPr lang="ru" sz="1500">
                <a:solidFill>
                  <a:srgbClr val="800080"/>
                </a:solidFill>
              </a:rPr>
              <a:t>Text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C0C0C0"/>
                </a:solidFill>
              </a:rPr>
              <a:t>                </a:t>
            </a:r>
            <a:r>
              <a:rPr lang="ru" sz="1500">
                <a:solidFill>
                  <a:srgbClr val="800000"/>
                </a:solidFill>
              </a:rPr>
              <a:t>anchors.centerIn</a:t>
            </a:r>
            <a:r>
              <a:rPr lang="ru" sz="1500">
                <a:solidFill>
                  <a:schemeClr val="dk1"/>
                </a:solidFill>
              </a:rPr>
              <a:t>: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 i="1">
                <a:solidFill>
                  <a:schemeClr val="dk1"/>
                </a:solidFill>
              </a:rPr>
              <a:t>parent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C0C0C0"/>
                </a:solidFill>
              </a:rPr>
              <a:t>                </a:t>
            </a:r>
            <a:r>
              <a:rPr lang="ru" sz="1500">
                <a:solidFill>
                  <a:srgbClr val="800000"/>
                </a:solidFill>
              </a:rPr>
              <a:t>text</a:t>
            </a:r>
            <a:r>
              <a:rPr lang="ru" sz="1500">
                <a:solidFill>
                  <a:schemeClr val="dk1"/>
                </a:solidFill>
              </a:rPr>
              <a:t>:</a:t>
            </a:r>
            <a:r>
              <a:rPr lang="ru" sz="1500">
                <a:solidFill>
                  <a:srgbClr val="C0C0C0"/>
                </a:solidFill>
              </a:rPr>
              <a:t> </a:t>
            </a:r>
            <a:r>
              <a:rPr lang="ru" sz="1500">
                <a:solidFill>
                  <a:schemeClr val="dk1"/>
                </a:solidFill>
              </a:rPr>
              <a:t>model.index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C0C0C0"/>
                </a:solidFill>
              </a:rPr>
              <a:t>            </a:t>
            </a:r>
            <a:r>
              <a:rPr lang="ru" sz="15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C0C0C0"/>
                </a:solidFill>
              </a:rPr>
              <a:t>        </a:t>
            </a:r>
            <a:r>
              <a:rPr lang="ru" sz="15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C0C0C0"/>
                </a:solidFill>
              </a:rPr>
              <a:t>    </a:t>
            </a:r>
            <a:r>
              <a:rPr lang="ru" sz="15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16</a:t>
            </a:fld>
            <a:endParaRPr lang="ru"/>
          </a:p>
        </p:txBody>
      </p:sp>
      <p:pic>
        <p:nvPicPr>
          <p:cNvPr id="176" name="Shape 176" descr="js_number.png"/>
          <p:cNvPicPr preferRelativeResize="0"/>
          <p:nvPr/>
        </p:nvPicPr>
        <p:blipFill rotWithShape="1">
          <a:blip r:embed="rId3">
            <a:alphaModFix/>
          </a:blip>
          <a:srcRect l="8752" t="4282" r="9219" b="6303"/>
          <a:stretch/>
        </p:blipFill>
        <p:spPr>
          <a:xfrm>
            <a:off x="5471950" y="1356874"/>
            <a:ext cx="2558824" cy="486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Получение данных от сервисов сети Интернет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311700" y="1356875"/>
            <a:ext cx="8520600" cy="486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XMLHttpRequest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Методы: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ru" b="1"/>
              <a:t>open</a:t>
            </a:r>
            <a:r>
              <a:rPr lang="ru"/>
              <a:t>(method, URL, async) – инициализирует объект;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ru" b="1"/>
              <a:t>send</a:t>
            </a:r>
            <a:r>
              <a:rPr lang="ru"/>
              <a:t>(content) – отправляет запрос на сервер;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ru" b="1"/>
              <a:t>setRequestHeader</a:t>
            </a:r>
            <a:r>
              <a:rPr lang="ru"/>
              <a:t>(label, value) – добавляет HTTP-заголовок к запросу;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ru" b="1"/>
              <a:t>abort</a:t>
            </a:r>
            <a:r>
              <a:rPr lang="ru"/>
              <a:t>() – отменяет текущий запрос, удаляет заголовки.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Свойства: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ru" b="1"/>
              <a:t>onreadystatechange</a:t>
            </a:r>
            <a:r>
              <a:rPr lang="ru"/>
              <a:t>: EventListener – обработчик изменения состояния;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ru" b="1"/>
              <a:t>readyState</a:t>
            </a:r>
            <a:r>
              <a:rPr lang="ru"/>
              <a:t>: unsigned short – текущее состояние объекта (0-4);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ru" b="1"/>
              <a:t>responseText</a:t>
            </a:r>
            <a:r>
              <a:rPr lang="ru"/>
              <a:t>: DOMString – текст ответа на запрос;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ru" b="1"/>
              <a:t>responseXML</a:t>
            </a:r>
            <a:r>
              <a:rPr lang="ru"/>
              <a:t>: Document – текст ответа на запрос в виде XML;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ru" b="1"/>
              <a:t>status</a:t>
            </a:r>
            <a:r>
              <a:rPr lang="ru"/>
              <a:t>: unsigned short – HTTP-статус в виде числа;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ru" b="1"/>
              <a:t>statusText</a:t>
            </a:r>
            <a:r>
              <a:rPr lang="ru"/>
              <a:t>: DOMString – HTTP-статус в виде строки.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17</a:t>
            </a:fld>
            <a:endParaRPr lang="r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XMLHttpRequest. Пример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428625" y="1356875"/>
            <a:ext cx="4143300" cy="486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800080"/>
                </a:solidFill>
              </a:rPr>
              <a:t>Page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8000"/>
                </a:solidFill>
              </a:rPr>
              <a:t>    </a:t>
            </a:r>
            <a:r>
              <a:rPr lang="ru" sz="1200">
                <a:solidFill>
                  <a:srgbClr val="008000"/>
                </a:solidFill>
              </a:rPr>
              <a:t>//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loadNews()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80"/>
                </a:solidFill>
              </a:rPr>
              <a:t>XmlListModel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00"/>
                </a:solidFill>
              </a:rPr>
              <a:t>id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xmlListModel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00"/>
                </a:solidFill>
              </a:rPr>
              <a:t>query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"/rss/channel/item"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80"/>
                </a:solidFill>
              </a:rPr>
              <a:t>XmlRole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00"/>
                </a:solidFill>
              </a:rPr>
              <a:t>name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"title"</a:t>
            </a:r>
            <a:r>
              <a:rPr lang="ru" sz="1200">
                <a:solidFill>
                  <a:schemeClr val="dk1"/>
                </a:solidFill>
              </a:rPr>
              <a:t>;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00"/>
                </a:solidFill>
              </a:rPr>
              <a:t>query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"title/string()"</a:t>
            </a:r>
            <a:r>
              <a:rPr lang="ru" sz="1200">
                <a:solidFill>
                  <a:schemeClr val="dk1"/>
                </a:solidFill>
              </a:rPr>
              <a:t>;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80"/>
                </a:solidFill>
              </a:rPr>
              <a:t>SilicaListView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00"/>
                </a:solidFill>
              </a:rPr>
              <a:t>anchors.fill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parent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00"/>
                </a:solidFill>
              </a:rPr>
              <a:t>header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80"/>
                </a:solidFill>
              </a:rPr>
              <a:t>PageHeader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00"/>
                </a:solidFill>
              </a:rPr>
              <a:t>title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"News"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00"/>
                </a:solidFill>
              </a:rPr>
              <a:t>model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xmlListModel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00"/>
                </a:solidFill>
              </a:rPr>
              <a:t>delegate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80"/>
                </a:solidFill>
              </a:rPr>
              <a:t>Column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x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80"/>
                </a:solidFill>
              </a:rPr>
              <a:t>10;</a:t>
            </a:r>
            <a:r>
              <a:rPr lang="ru" sz="1200">
                <a:solidFill>
                  <a:schemeClr val="dk1"/>
                </a:solidFill>
              </a:rPr>
              <a:t> </a:t>
            </a:r>
            <a:r>
              <a:rPr lang="ru" sz="1200">
                <a:solidFill>
                  <a:srgbClr val="800000"/>
                </a:solidFill>
              </a:rPr>
              <a:t>width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parent</a:t>
            </a:r>
            <a:r>
              <a:rPr lang="ru" sz="1200">
                <a:solidFill>
                  <a:schemeClr val="dk1"/>
                </a:solidFill>
              </a:rPr>
              <a:t>.width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-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2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*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x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80"/>
                </a:solidFill>
              </a:rPr>
              <a:t>Label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       </a:t>
            </a:r>
            <a:r>
              <a:rPr lang="ru" sz="1200">
                <a:solidFill>
                  <a:srgbClr val="800000"/>
                </a:solidFill>
              </a:rPr>
              <a:t>width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parent</a:t>
            </a:r>
            <a:r>
              <a:rPr lang="ru" sz="1200">
                <a:solidFill>
                  <a:schemeClr val="dk1"/>
                </a:solidFill>
              </a:rPr>
              <a:t>.width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       </a:t>
            </a:r>
            <a:r>
              <a:rPr lang="ru" sz="1200">
                <a:solidFill>
                  <a:srgbClr val="800000"/>
                </a:solidFill>
              </a:rPr>
              <a:t>wrapMode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80"/>
                </a:solidFill>
              </a:rPr>
              <a:t>Text</a:t>
            </a:r>
            <a:r>
              <a:rPr lang="ru" sz="1200">
                <a:solidFill>
                  <a:schemeClr val="dk1"/>
                </a:solidFill>
              </a:rPr>
              <a:t>.WordWrap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       </a:t>
            </a:r>
            <a:r>
              <a:rPr lang="ru" sz="1200">
                <a:solidFill>
                  <a:srgbClr val="800000"/>
                </a:solidFill>
              </a:rPr>
              <a:t>text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title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00"/>
                </a:solidFill>
              </a:rPr>
              <a:t>Component.onCompleted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loadNews</a:t>
            </a:r>
            <a:r>
              <a:rPr lang="ru" sz="1200">
                <a:solidFill>
                  <a:schemeClr val="dk1"/>
                </a:solidFill>
              </a:rPr>
              <a:t>()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18</a:t>
            </a:fld>
            <a:endParaRPr lang="ru"/>
          </a:p>
        </p:txBody>
      </p:sp>
      <p:sp>
        <p:nvSpPr>
          <p:cNvPr id="191" name="Shape 191"/>
          <p:cNvSpPr txBox="1"/>
          <p:nvPr/>
        </p:nvSpPr>
        <p:spPr>
          <a:xfrm>
            <a:off x="4571950" y="1356875"/>
            <a:ext cx="4260300" cy="211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808000"/>
                </a:solidFill>
              </a:rPr>
              <a:t>function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loadNews</a:t>
            </a:r>
            <a:r>
              <a:rPr lang="ru" sz="1200">
                <a:solidFill>
                  <a:schemeClr val="dk1"/>
                </a:solidFill>
              </a:rPr>
              <a:t>()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8000"/>
                </a:solidFill>
              </a:rPr>
              <a:t>var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rgbClr val="2985C7"/>
                </a:solidFill>
              </a:rPr>
              <a:t>xhr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=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8000"/>
                </a:solidFill>
              </a:rPr>
              <a:t>new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rgbClr val="0055AF"/>
                </a:solidFill>
              </a:rPr>
              <a:t>XMLHttpRequest</a:t>
            </a:r>
            <a:r>
              <a:rPr lang="ru" sz="1200">
                <a:solidFill>
                  <a:schemeClr val="dk1"/>
                </a:solidFill>
              </a:rPr>
              <a:t>();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 i="1">
                <a:solidFill>
                  <a:srgbClr val="2985C7"/>
                </a:solidFill>
              </a:rPr>
              <a:t>xhr</a:t>
            </a:r>
            <a:r>
              <a:rPr lang="ru" sz="1200">
                <a:solidFill>
                  <a:schemeClr val="dk1"/>
                </a:solidFill>
              </a:rPr>
              <a:t>.open(</a:t>
            </a:r>
            <a:r>
              <a:rPr lang="ru" sz="1200">
                <a:solidFill>
                  <a:srgbClr val="008000"/>
                </a:solidFill>
              </a:rPr>
              <a:t>'GET'</a:t>
            </a:r>
            <a:r>
              <a:rPr lang="ru" sz="1200">
                <a:solidFill>
                  <a:schemeClr val="dk1"/>
                </a:solidFill>
              </a:rPr>
              <a:t>,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'https://lenta.ru/rss/news'</a:t>
            </a:r>
            <a:r>
              <a:rPr lang="ru" sz="1200">
                <a:solidFill>
                  <a:schemeClr val="dk1"/>
                </a:solidFill>
              </a:rPr>
              <a:t>,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true);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 i="1">
                <a:solidFill>
                  <a:srgbClr val="2985C7"/>
                </a:solidFill>
              </a:rPr>
              <a:t>xhr</a:t>
            </a:r>
            <a:r>
              <a:rPr lang="ru" sz="1200">
                <a:solidFill>
                  <a:schemeClr val="dk1"/>
                </a:solidFill>
              </a:rPr>
              <a:t>.onreadystatechange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=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8000"/>
                </a:solidFill>
              </a:rPr>
              <a:t>function</a:t>
            </a:r>
            <a:r>
              <a:rPr lang="ru" sz="1200">
                <a:solidFill>
                  <a:schemeClr val="dk1"/>
                </a:solidFill>
              </a:rPr>
              <a:t>()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8000"/>
                </a:solidFill>
              </a:rPr>
              <a:t>if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(</a:t>
            </a:r>
            <a:r>
              <a:rPr lang="ru" sz="1200" i="1">
                <a:solidFill>
                  <a:srgbClr val="2985C7"/>
                </a:solidFill>
              </a:rPr>
              <a:t>xhr</a:t>
            </a:r>
            <a:r>
              <a:rPr lang="ru" sz="1200">
                <a:solidFill>
                  <a:schemeClr val="dk1"/>
                </a:solidFill>
              </a:rPr>
              <a:t>.readyState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===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rgbClr val="0055AF"/>
                </a:solidFill>
              </a:rPr>
              <a:t>XMLHttpRequest</a:t>
            </a:r>
            <a:r>
              <a:rPr lang="ru" sz="1200">
                <a:solidFill>
                  <a:schemeClr val="dk1"/>
                </a:solidFill>
              </a:rPr>
              <a:t>.DONE)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 i="1">
                <a:solidFill>
                  <a:schemeClr val="dk1"/>
                </a:solidFill>
              </a:rPr>
              <a:t>xmlListModel</a:t>
            </a:r>
            <a:r>
              <a:rPr lang="ru" sz="1200">
                <a:solidFill>
                  <a:schemeClr val="dk1"/>
                </a:solidFill>
              </a:rPr>
              <a:t>.xml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=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rgbClr val="2985C7"/>
                </a:solidFill>
              </a:rPr>
              <a:t>xhr</a:t>
            </a:r>
            <a:r>
              <a:rPr lang="ru" sz="1200">
                <a:solidFill>
                  <a:schemeClr val="dk1"/>
                </a:solidFill>
              </a:rPr>
              <a:t>.responseText;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 i="1">
                <a:solidFill>
                  <a:srgbClr val="2985C7"/>
                </a:solidFill>
              </a:rPr>
              <a:t>xhr</a:t>
            </a:r>
            <a:r>
              <a:rPr lang="ru" sz="1200">
                <a:solidFill>
                  <a:schemeClr val="dk1"/>
                </a:solidFill>
              </a:rPr>
              <a:t>.send();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}</a:t>
            </a:r>
          </a:p>
        </p:txBody>
      </p:sp>
      <p:pic>
        <p:nvPicPr>
          <p:cNvPr id="192" name="Shape 192" descr="xml_list_model_lenta.png"/>
          <p:cNvPicPr preferRelativeResize="0"/>
          <p:nvPr/>
        </p:nvPicPr>
        <p:blipFill rotWithShape="1">
          <a:blip r:embed="rId3">
            <a:alphaModFix/>
          </a:blip>
          <a:srcRect l="9538" t="4458" r="9555" b="45388"/>
          <a:stretch/>
        </p:blipFill>
        <p:spPr>
          <a:xfrm>
            <a:off x="5430162" y="3469775"/>
            <a:ext cx="2543882" cy="274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Поддержка JSON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311700" y="1356875"/>
            <a:ext cx="8520600" cy="1311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b="1"/>
              <a:t>JSON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/>
              <a:t>jsobject </a:t>
            </a:r>
            <a:r>
              <a:rPr lang="ru" b="1"/>
              <a:t>JSON.parse(</a:t>
            </a:r>
            <a:r>
              <a:rPr lang="ru"/>
              <a:t>string json</a:t>
            </a:r>
            <a:r>
              <a:rPr lang="ru" b="1"/>
              <a:t>)</a:t>
            </a:r>
            <a:r>
              <a:rPr lang="ru"/>
              <a:t> – преобразует JSON-строку в JS-объект;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/>
              <a:t>string </a:t>
            </a:r>
            <a:r>
              <a:rPr lang="ru" b="1"/>
              <a:t>JSON.stringify(</a:t>
            </a:r>
            <a:r>
              <a:rPr lang="ru"/>
              <a:t>jsobject json</a:t>
            </a:r>
            <a:r>
              <a:rPr lang="ru" b="1"/>
              <a:t>) </a:t>
            </a:r>
            <a:r>
              <a:rPr lang="ru"/>
              <a:t>– преобразует в JS-объект в строку.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19</a:t>
            </a:fld>
            <a:endParaRPr lang="ru"/>
          </a:p>
        </p:txBody>
      </p:sp>
      <p:sp>
        <p:nvSpPr>
          <p:cNvPr id="200" name="Shape 200"/>
          <p:cNvSpPr txBox="1"/>
          <p:nvPr/>
        </p:nvSpPr>
        <p:spPr>
          <a:xfrm>
            <a:off x="482200" y="2668175"/>
            <a:ext cx="7990500" cy="354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808000"/>
                </a:solidFill>
              </a:rPr>
              <a:t>property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8000"/>
                </a:solidFill>
              </a:rPr>
              <a:t>int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00"/>
                </a:solidFill>
              </a:rPr>
              <a:t>userId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XXX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808000"/>
                </a:solidFill>
              </a:rPr>
              <a:t>property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8000"/>
                </a:solidFill>
              </a:rPr>
              <a:t>var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00"/>
                </a:solidFill>
              </a:rPr>
              <a:t>friends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300">
              <a:solidFill>
                <a:srgbClr val="8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808000"/>
                </a:solidFill>
              </a:rPr>
              <a:t>function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getFriends</a:t>
            </a:r>
            <a:r>
              <a:rPr lang="ru" sz="1300">
                <a:solidFill>
                  <a:schemeClr val="dk1"/>
                </a:solidFill>
              </a:rPr>
              <a:t>()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84615"/>
            </a:pPr>
            <a:r>
              <a:rPr lang="ru" sz="1300" dirty="0">
                <a:solidFill>
                  <a:srgbClr val="C0C0C0"/>
                </a:solidFill>
              </a:rPr>
              <a:t>    </a:t>
            </a:r>
            <a:r>
              <a:rPr lang="ru" sz="1300">
                <a:solidFill>
                  <a:srgbClr val="808000"/>
                </a:solidFill>
              </a:rPr>
              <a:t>var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rgbClr val="2985C7"/>
                </a:solidFill>
              </a:rPr>
              <a:t>request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=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8000"/>
                </a:solidFill>
              </a:rPr>
              <a:t>new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rgbClr val="0055AF"/>
                </a:solidFill>
              </a:rPr>
              <a:t>XMLHttpRequest</a:t>
            </a:r>
            <a:r>
              <a:rPr lang="ru" sz="1300">
                <a:solidFill>
                  <a:schemeClr val="dk1"/>
                </a:solidFill>
              </a:rPr>
              <a:t>()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84615"/>
            </a:pPr>
            <a:r>
              <a:rPr lang="ru" sz="1300" dirty="0">
                <a:solidFill>
                  <a:srgbClr val="C0C0C0"/>
                </a:solidFill>
              </a:rPr>
              <a:t>    </a:t>
            </a:r>
            <a:r>
              <a:rPr lang="ru" sz="1300" i="1">
                <a:solidFill>
                  <a:srgbClr val="2985C7"/>
                </a:solidFill>
              </a:rPr>
              <a:t>request</a:t>
            </a:r>
            <a:r>
              <a:rPr lang="ru" sz="1300">
                <a:solidFill>
                  <a:schemeClr val="dk1"/>
                </a:solidFill>
              </a:rPr>
              <a:t>.open(</a:t>
            </a:r>
            <a:r>
              <a:rPr lang="ru" sz="1300">
                <a:solidFill>
                  <a:srgbClr val="008000"/>
                </a:solidFill>
              </a:rPr>
              <a:t>'GET'</a:t>
            </a:r>
            <a:r>
              <a:rPr lang="ru" sz="1300">
                <a:solidFill>
                  <a:schemeClr val="dk1"/>
                </a:solidFill>
              </a:rPr>
              <a:t>,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'https://api.vk.com/method/friends.get'</a:t>
            </a:r>
            <a:r>
              <a:rPr lang="ru" sz="1300">
                <a:solidFill>
                  <a:schemeClr val="dk1"/>
                </a:solidFill>
              </a:rPr>
              <a:t>)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84615"/>
            </a:pPr>
            <a:r>
              <a:rPr lang="ru" sz="1300" dirty="0">
                <a:solidFill>
                  <a:srgbClr val="C0C0C0"/>
                </a:solidFill>
              </a:rPr>
              <a:t>    </a:t>
            </a:r>
            <a:r>
              <a:rPr lang="ru" sz="1300" i="1">
                <a:solidFill>
                  <a:srgbClr val="2985C7"/>
                </a:solidFill>
              </a:rPr>
              <a:t>request</a:t>
            </a:r>
            <a:r>
              <a:rPr lang="ru" sz="1300">
                <a:solidFill>
                  <a:schemeClr val="dk1"/>
                </a:solidFill>
              </a:rPr>
              <a:t>.onreadystatechange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=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8000"/>
                </a:solidFill>
              </a:rPr>
              <a:t>function</a:t>
            </a:r>
            <a:r>
              <a:rPr lang="ru" sz="1300">
                <a:solidFill>
                  <a:schemeClr val="dk1"/>
                </a:solidFill>
              </a:rPr>
              <a:t>()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84615"/>
              <a:buFont typeface="Arial"/>
            </a:pPr>
            <a:r>
              <a:rPr lang="ru" sz="1300" dirty="0">
                <a:solidFill>
                  <a:srgbClr val="C0C0C0"/>
                </a:solidFill>
              </a:rPr>
              <a:t>        </a:t>
            </a:r>
            <a:r>
              <a:rPr lang="ru" sz="1300">
                <a:solidFill>
                  <a:srgbClr val="808000"/>
                </a:solidFill>
              </a:rPr>
              <a:t>if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(</a:t>
            </a:r>
            <a:r>
              <a:rPr lang="ru" sz="1300" i="1">
                <a:solidFill>
                  <a:srgbClr val="2985C7"/>
                </a:solidFill>
              </a:rPr>
              <a:t>request</a:t>
            </a:r>
            <a:r>
              <a:rPr lang="ru" sz="1300">
                <a:solidFill>
                  <a:schemeClr val="dk1"/>
                </a:solidFill>
              </a:rPr>
              <a:t>.readyState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===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rgbClr val="0055AF"/>
                </a:solidFill>
              </a:rPr>
              <a:t>XMLHttpRequest</a:t>
            </a:r>
            <a:r>
              <a:rPr lang="ru" sz="1300">
                <a:solidFill>
                  <a:schemeClr val="dk1"/>
                </a:solidFill>
              </a:rPr>
              <a:t>.DONE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&amp;&amp;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rgbClr val="2985C7"/>
                </a:solidFill>
              </a:rPr>
              <a:t>request</a:t>
            </a:r>
            <a:r>
              <a:rPr lang="ru" sz="1300">
                <a:solidFill>
                  <a:schemeClr val="dk1"/>
                </a:solidFill>
              </a:rPr>
              <a:t>.status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===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200)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84615"/>
            </a:pPr>
            <a:r>
              <a:rPr lang="ru" sz="1300" dirty="0">
                <a:solidFill>
                  <a:srgbClr val="C0C0C0"/>
                </a:solidFill>
              </a:rPr>
              <a:t>            </a:t>
            </a:r>
            <a:r>
              <a:rPr lang="ru" sz="1300" i="1">
                <a:solidFill>
                  <a:srgbClr val="0055AF"/>
                </a:solidFill>
              </a:rPr>
              <a:t>console</a:t>
            </a:r>
            <a:r>
              <a:rPr lang="ru" sz="1300">
                <a:solidFill>
                  <a:schemeClr val="dk1"/>
                </a:solidFill>
              </a:rPr>
              <a:t>.log(</a:t>
            </a:r>
            <a:r>
              <a:rPr lang="ru" sz="1300">
                <a:solidFill>
                  <a:srgbClr val="008000"/>
                </a:solidFill>
              </a:rPr>
              <a:t>"response"</a:t>
            </a:r>
            <a:r>
              <a:rPr lang="ru" sz="1300">
                <a:solidFill>
                  <a:schemeClr val="dk1"/>
                </a:solidFill>
              </a:rPr>
              <a:t>,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rgbClr val="2985C7"/>
                </a:solidFill>
              </a:rPr>
              <a:t>request</a:t>
            </a:r>
            <a:r>
              <a:rPr lang="ru" sz="1300">
                <a:solidFill>
                  <a:schemeClr val="dk1"/>
                </a:solidFill>
              </a:rPr>
              <a:t>.responseText);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84615"/>
            </a:pPr>
            <a:r>
              <a:rPr lang="ru" sz="1300" dirty="0">
                <a:solidFill>
                  <a:srgbClr val="C0C0C0"/>
                </a:solidFill>
              </a:rPr>
              <a:t>            </a:t>
            </a:r>
            <a:r>
              <a:rPr lang="ru" sz="1300">
                <a:solidFill>
                  <a:srgbClr val="808000"/>
                </a:solidFill>
              </a:rPr>
              <a:t>var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rgbClr val="2985C7"/>
                </a:solidFill>
              </a:rPr>
              <a:t>result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=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rgbClr val="0055AF"/>
                </a:solidFill>
              </a:rPr>
              <a:t>JSON</a:t>
            </a:r>
            <a:r>
              <a:rPr lang="ru" sz="1300">
                <a:solidFill>
                  <a:schemeClr val="dk1"/>
                </a:solidFill>
              </a:rPr>
              <a:t>.parse(</a:t>
            </a:r>
            <a:r>
              <a:rPr lang="ru" sz="1300" i="1">
                <a:solidFill>
                  <a:srgbClr val="2985C7"/>
                </a:solidFill>
              </a:rPr>
              <a:t>request</a:t>
            </a:r>
            <a:r>
              <a:rPr lang="ru" sz="1300">
                <a:solidFill>
                  <a:schemeClr val="dk1"/>
                </a:solidFill>
              </a:rPr>
              <a:t>.responseText);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84615"/>
            </a:pPr>
            <a:r>
              <a:rPr lang="ru" sz="1300" dirty="0">
                <a:solidFill>
                  <a:srgbClr val="C0C0C0"/>
                </a:solidFill>
              </a:rPr>
              <a:t>            </a:t>
            </a:r>
            <a:r>
              <a:rPr lang="ru" sz="1300" i="1">
                <a:solidFill>
                  <a:schemeClr val="dk1"/>
                </a:solidFill>
              </a:rPr>
              <a:t>friends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=</a:t>
            </a:r>
            <a:r>
              <a:rPr lang="ru" sz="1300" dirty="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rgbClr val="2985C7"/>
                </a:solidFill>
              </a:rPr>
              <a:t>result</a:t>
            </a:r>
            <a:r>
              <a:rPr lang="ru" sz="1300">
                <a:solidFill>
                  <a:schemeClr val="dk1"/>
                </a:solidFill>
              </a:rPr>
              <a:t>.response;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84615"/>
            </a:pPr>
            <a:r>
              <a:rPr lang="ru" sz="1300" dirty="0">
                <a:solidFill>
                  <a:srgbClr val="C0C0C0"/>
                </a:solidFill>
              </a:rPr>
              <a:t>       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84615"/>
            </a:pPr>
            <a:r>
              <a:rPr lang="ru" sz="1300" dirty="0">
                <a:solidFill>
                  <a:srgbClr val="C0C0C0"/>
                </a:solidFill>
              </a:rPr>
              <a:t>   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84615"/>
            </a:pPr>
            <a:r>
              <a:rPr lang="ru" sz="1300" dirty="0">
                <a:solidFill>
                  <a:srgbClr val="C0C0C0"/>
                </a:solidFill>
              </a:rPr>
              <a:t>    </a:t>
            </a:r>
            <a:r>
              <a:rPr lang="ru" sz="1300" i="1">
                <a:solidFill>
                  <a:srgbClr val="2985C7"/>
                </a:solidFill>
              </a:rPr>
              <a:t>request</a:t>
            </a:r>
            <a:r>
              <a:rPr lang="ru" sz="1300">
                <a:solidFill>
                  <a:schemeClr val="dk1"/>
                </a:solidFill>
              </a:rPr>
              <a:t>.send(</a:t>
            </a:r>
            <a:r>
              <a:rPr lang="ru" sz="1300">
                <a:solidFill>
                  <a:srgbClr val="008000"/>
                </a:solidFill>
              </a:rPr>
              <a:t>'user_id=%1'</a:t>
            </a:r>
            <a:r>
              <a:rPr lang="ru" sz="1300">
                <a:solidFill>
                  <a:schemeClr val="dk1"/>
                </a:solidFill>
              </a:rPr>
              <a:t>.arg(</a:t>
            </a:r>
            <a:r>
              <a:rPr lang="ru" sz="1300" i="1">
                <a:solidFill>
                  <a:schemeClr val="dk1"/>
                </a:solidFill>
              </a:rPr>
              <a:t>userId</a:t>
            </a:r>
            <a:r>
              <a:rPr lang="ru" sz="1300">
                <a:solidFill>
                  <a:schemeClr val="dk1"/>
                </a:solidFill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300">
                <a:solidFill>
                  <a:schemeClr val="dk1"/>
                </a:solidFill>
              </a:rPr>
              <a:t>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Шаблон проектирования MVC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356875"/>
            <a:ext cx="8520600" cy="1004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b="1"/>
              <a:t>Model-View-Controller</a:t>
            </a:r>
            <a:r>
              <a:rPr lang="ru"/>
              <a:t> – схема разделения данных приложения, пользовательского интерфейса и управляющей логики на три отдельных компонента.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2</a:t>
            </a:fld>
            <a:endParaRPr lang="ru"/>
          </a:p>
        </p:txBody>
      </p:sp>
      <p:pic>
        <p:nvPicPr>
          <p:cNvPr id="63" name="Shape 63" descr="mvc-diagram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350" y="2361400"/>
            <a:ext cx="5393299" cy="38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LocalStorage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ru"/>
              <a:t>Объект для доступа к локальному хранилищу данных из QML кода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/>
              <a:t>Позволяет взаимодействовать с базой данных с помощью языка SQL</a:t>
            </a:r>
          </a:p>
          <a:p>
            <a:pPr marL="457200" lvl="0" indent="-228600">
              <a:spcBef>
                <a:spcPts val="0"/>
              </a:spcBef>
            </a:pPr>
            <a:r>
              <a:rPr lang="ru"/>
              <a:t>Механизм транзакций позволяет объединять запросы в атомарную операцию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20</a:t>
            </a:fld>
            <a:endParaRPr lang="r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LocalStorage. Открытие базы данных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Для получения доступа к базе данных необходимо её открыть с помощью метода </a:t>
            </a:r>
            <a:r>
              <a:rPr lang="ru" b="1"/>
              <a:t>LocalStorage.openDatabaseSync()</a:t>
            </a:r>
            <a:r>
              <a:rPr lang="ru" i="1"/>
              <a:t> </a:t>
            </a:r>
            <a:r>
              <a:rPr lang="ru"/>
              <a:t>со следующими параметрами: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name:</a:t>
            </a:r>
            <a:r>
              <a:rPr lang="ru"/>
              <a:t> string – имя базы данных;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version:</a:t>
            </a:r>
            <a:r>
              <a:rPr lang="ru"/>
              <a:t> string – версия базы данных;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description:</a:t>
            </a:r>
            <a:r>
              <a:rPr lang="ru"/>
              <a:t> string – отображаемое имя базы данных;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estimated_size:</a:t>
            </a:r>
            <a:r>
              <a:rPr lang="ru"/>
              <a:t> int – предполагаемый размер базы данных;</a:t>
            </a:r>
          </a:p>
          <a:p>
            <a:pPr marL="457200" lvl="0" indent="-228600">
              <a:spcBef>
                <a:spcPts val="0"/>
              </a:spcBef>
            </a:pPr>
            <a:r>
              <a:rPr lang="ru" b="1"/>
              <a:t>callback:</a:t>
            </a:r>
            <a:r>
              <a:rPr lang="ru"/>
              <a:t> function – функция, которая вызывается, если база данных ещё не была создана.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21</a:t>
            </a:fld>
            <a:endParaRPr lang="r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LocalStorage. Использование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Вызов функции открытия базы данных возвращает экземпляр, служащий для осуществления транзакций. Для этого на объекте необходимо вызвать метод </a:t>
            </a:r>
            <a:r>
              <a:rPr lang="ru" b="1"/>
              <a:t>transaction()</a:t>
            </a:r>
            <a:r>
              <a:rPr lang="ru" i="1"/>
              <a:t>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ru" sz="1600">
                <a:solidFill>
                  <a:srgbClr val="808000"/>
                </a:solidFill>
              </a:rPr>
              <a:t>var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 i="1">
                <a:solidFill>
                  <a:srgbClr val="2985C7"/>
                </a:solidFill>
              </a:rPr>
              <a:t>db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chemeClr val="dk1"/>
                </a:solidFill>
              </a:rPr>
              <a:t>=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chemeClr val="dk1"/>
                </a:solidFill>
              </a:rPr>
              <a:t>LocalStorage.openDatabaseSync(</a:t>
            </a:r>
            <a:r>
              <a:rPr lang="ru" sz="1600">
                <a:solidFill>
                  <a:srgbClr val="008000"/>
                </a:solidFill>
              </a:rPr>
              <a:t>"ExampleDatabase"</a:t>
            </a:r>
            <a:r>
              <a:rPr lang="ru" sz="1600">
                <a:solidFill>
                  <a:schemeClr val="dk1"/>
                </a:solidFill>
              </a:rPr>
              <a:t>,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rgbClr val="008000"/>
                </a:solidFill>
              </a:rPr>
              <a:t>"1.0"</a:t>
            </a:r>
            <a:r>
              <a:rPr lang="ru" sz="1600">
                <a:solidFill>
                  <a:schemeClr val="dk1"/>
                </a:solidFill>
              </a:rPr>
              <a:t>);</a:t>
            </a:r>
            <a:r>
              <a:rPr lang="ru" sz="1600">
                <a:solidFill>
                  <a:srgbClr val="C0C0C0"/>
                </a:solidFill>
              </a:rPr>
              <a:t>              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ru" sz="1600" i="1">
                <a:solidFill>
                  <a:srgbClr val="2985C7"/>
                </a:solidFill>
              </a:rPr>
              <a:t>db</a:t>
            </a:r>
            <a:r>
              <a:rPr lang="ru" sz="1600">
                <a:solidFill>
                  <a:schemeClr val="dk1"/>
                </a:solidFill>
              </a:rPr>
              <a:t>.transaction(</a:t>
            </a:r>
            <a:r>
              <a:rPr lang="ru" sz="1600">
                <a:solidFill>
                  <a:srgbClr val="808000"/>
                </a:solidFill>
              </a:rPr>
              <a:t>function</a:t>
            </a:r>
            <a:r>
              <a:rPr lang="ru" sz="1600">
                <a:solidFill>
                  <a:schemeClr val="dk1"/>
                </a:solidFill>
              </a:rPr>
              <a:t>(tx)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ru" sz="1600">
                <a:solidFill>
                  <a:srgbClr val="C0C0C0"/>
                </a:solidFill>
              </a:rPr>
              <a:t>    </a:t>
            </a:r>
            <a:r>
              <a:rPr lang="ru" sz="1600" i="1">
                <a:solidFill>
                  <a:srgbClr val="2985C7"/>
                </a:solidFill>
              </a:rPr>
              <a:t>tx</a:t>
            </a:r>
            <a:r>
              <a:rPr lang="ru" sz="1600">
                <a:solidFill>
                  <a:schemeClr val="dk1"/>
                </a:solidFill>
              </a:rPr>
              <a:t>.executeSql(</a:t>
            </a:r>
            <a:r>
              <a:rPr lang="ru" sz="1600">
                <a:solidFill>
                  <a:srgbClr val="008000"/>
                </a:solidFill>
              </a:rPr>
              <a:t>"..."</a:t>
            </a:r>
            <a:r>
              <a:rPr lang="ru" sz="1600">
                <a:solidFill>
                  <a:schemeClr val="dk1"/>
                </a:solidFill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});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/>
              <a:t>Для осуществления транзакции только на чтение используется метод </a:t>
            </a:r>
            <a:r>
              <a:rPr lang="ru" b="1"/>
              <a:t>readTransaction()</a:t>
            </a:r>
            <a:r>
              <a:rPr lang="ru"/>
              <a:t> вместо </a:t>
            </a:r>
            <a:r>
              <a:rPr lang="ru" b="1"/>
              <a:t>transaction()</a:t>
            </a:r>
            <a:r>
              <a:rPr lang="ru" i="1"/>
              <a:t>.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22</a:t>
            </a:fld>
            <a:endParaRPr lang="ru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LocalStorage. Использование</a:t>
            </a:r>
          </a:p>
        </p:txBody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Метод </a:t>
            </a:r>
            <a:r>
              <a:rPr lang="ru" b="1"/>
              <a:t>executeSql()</a:t>
            </a:r>
            <a:r>
              <a:rPr lang="ru"/>
              <a:t> возвращает объект, содержащий следующие свойства:</a:t>
            </a:r>
          </a:p>
          <a:p>
            <a:pPr marL="457200" lvl="0" indent="-228600">
              <a:spcBef>
                <a:spcPts val="0"/>
              </a:spcBef>
            </a:pPr>
            <a:r>
              <a:rPr lang="ru" b="1"/>
              <a:t>rows.length:</a:t>
            </a:r>
            <a:r>
              <a:rPr lang="ru"/>
              <a:t> int – количество строк в результате;</a:t>
            </a:r>
          </a:p>
          <a:p>
            <a:pPr marL="457200" lvl="0" indent="-228600">
              <a:spcBef>
                <a:spcPts val="0"/>
              </a:spcBef>
            </a:pPr>
            <a:r>
              <a:rPr lang="ru" b="1"/>
              <a:t>rows.item(i):</a:t>
            </a:r>
            <a:r>
              <a:rPr lang="ru"/>
              <a:t> var – объект с i-ой строкой;</a:t>
            </a:r>
          </a:p>
          <a:p>
            <a:pPr marL="457200" lvl="0" indent="-228600">
              <a:spcBef>
                <a:spcPts val="0"/>
              </a:spcBef>
            </a:pPr>
            <a:r>
              <a:rPr lang="ru" b="1"/>
              <a:t>rowsAffected:</a:t>
            </a:r>
            <a:r>
              <a:rPr lang="ru"/>
              <a:t> int – количество строк, затронутых изменениями;</a:t>
            </a:r>
          </a:p>
          <a:p>
            <a:pPr marL="457200" lvl="0" indent="-228600">
              <a:spcBef>
                <a:spcPts val="0"/>
              </a:spcBef>
            </a:pPr>
            <a:r>
              <a:rPr lang="ru" b="1"/>
              <a:t>insertId:</a:t>
            </a:r>
            <a:r>
              <a:rPr lang="ru"/>
              <a:t> string – id вставленной строки.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23</a:t>
            </a:fld>
            <a:endParaRPr lang="ru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LocalStorage. Миграции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24</a:t>
            </a:fld>
            <a:endParaRPr lang="ru"/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Переход от одной версии базы данных к другой осуществляется с помощью метода </a:t>
            </a:r>
            <a:r>
              <a:rPr lang="ru" b="1"/>
              <a:t>changeVersion()</a:t>
            </a:r>
            <a:r>
              <a:rPr lang="ru"/>
              <a:t>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808000"/>
                </a:solidFill>
              </a:rPr>
              <a:t>var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 i="1">
                <a:solidFill>
                  <a:srgbClr val="2985C7"/>
                </a:solidFill>
              </a:rPr>
              <a:t>db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chemeClr val="dk1"/>
                </a:solidFill>
              </a:rPr>
              <a:t>=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chemeClr val="dk1"/>
                </a:solidFill>
              </a:rPr>
              <a:t>LocalStorage.openDatabaseSync(</a:t>
            </a:r>
            <a:r>
              <a:rPr lang="ru" sz="1600">
                <a:solidFill>
                  <a:srgbClr val="008000"/>
                </a:solidFill>
              </a:rPr>
              <a:t>"ExampleDatabase"</a:t>
            </a:r>
            <a:r>
              <a:rPr lang="ru" sz="1600">
                <a:solidFill>
                  <a:schemeClr val="dk1"/>
                </a:solidFill>
              </a:rPr>
              <a:t>,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rgbClr val="008000"/>
                </a:solidFill>
              </a:rPr>
              <a:t>""</a:t>
            </a:r>
            <a:r>
              <a:rPr lang="ru" sz="1600">
                <a:solidFill>
                  <a:schemeClr val="dk1"/>
                </a:solidFill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808000"/>
                </a:solidFill>
              </a:rPr>
              <a:t>if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chemeClr val="dk1"/>
                </a:solidFill>
              </a:rPr>
              <a:t>(</a:t>
            </a:r>
            <a:r>
              <a:rPr lang="ru" sz="1600" i="1">
                <a:solidFill>
                  <a:srgbClr val="2985C7"/>
                </a:solidFill>
              </a:rPr>
              <a:t>db</a:t>
            </a:r>
            <a:r>
              <a:rPr lang="ru" sz="1600">
                <a:solidFill>
                  <a:schemeClr val="dk1"/>
                </a:solidFill>
              </a:rPr>
              <a:t>.version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chemeClr val="dk1"/>
                </a:solidFill>
              </a:rPr>
              <a:t>===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rgbClr val="008000"/>
                </a:solidFill>
              </a:rPr>
              <a:t>"1.0"</a:t>
            </a:r>
            <a:r>
              <a:rPr lang="ru" sz="1600">
                <a:solidFill>
                  <a:schemeClr val="dk1"/>
                </a:solidFill>
              </a:rPr>
              <a:t>)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C0C0C0"/>
                </a:solidFill>
              </a:rPr>
              <a:t>    </a:t>
            </a:r>
            <a:r>
              <a:rPr lang="ru" sz="1600" i="1">
                <a:solidFill>
                  <a:srgbClr val="2985C7"/>
                </a:solidFill>
              </a:rPr>
              <a:t>db</a:t>
            </a:r>
            <a:r>
              <a:rPr lang="ru" sz="1600">
                <a:solidFill>
                  <a:schemeClr val="dk1"/>
                </a:solidFill>
              </a:rPr>
              <a:t>.changeVersion(</a:t>
            </a:r>
            <a:r>
              <a:rPr lang="ru" sz="1600">
                <a:solidFill>
                  <a:srgbClr val="008000"/>
                </a:solidFill>
              </a:rPr>
              <a:t>”1.0”</a:t>
            </a:r>
            <a:r>
              <a:rPr lang="ru" sz="1600">
                <a:solidFill>
                  <a:schemeClr val="dk1"/>
                </a:solidFill>
              </a:rPr>
              <a:t>,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rgbClr val="008000"/>
                </a:solidFill>
              </a:rPr>
              <a:t>”1.1”</a:t>
            </a:r>
            <a:r>
              <a:rPr lang="ru" sz="1600">
                <a:solidFill>
                  <a:schemeClr val="dk1"/>
                </a:solidFill>
              </a:rPr>
              <a:t>,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rgbClr val="808000"/>
                </a:solidFill>
              </a:rPr>
              <a:t>function</a:t>
            </a:r>
            <a:r>
              <a:rPr lang="ru" sz="1600">
                <a:solidFill>
                  <a:schemeClr val="dk1"/>
                </a:solidFill>
              </a:rPr>
              <a:t>(tx)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C0C0C0"/>
                </a:solidFill>
              </a:rPr>
              <a:t>        </a:t>
            </a:r>
            <a:r>
              <a:rPr lang="ru" sz="1600" i="1">
                <a:solidFill>
                  <a:srgbClr val="2985C7"/>
                </a:solidFill>
              </a:rPr>
              <a:t>tx</a:t>
            </a:r>
            <a:r>
              <a:rPr lang="ru" sz="1600">
                <a:solidFill>
                  <a:schemeClr val="dk1"/>
                </a:solidFill>
              </a:rPr>
              <a:t>.executeSql(</a:t>
            </a:r>
            <a:r>
              <a:rPr lang="ru" sz="1600">
                <a:solidFill>
                  <a:srgbClr val="008000"/>
                </a:solidFill>
              </a:rPr>
              <a:t>"..."</a:t>
            </a:r>
            <a:r>
              <a:rPr lang="ru" sz="1600">
                <a:solidFill>
                  <a:schemeClr val="dk1"/>
                </a:solidFill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C0C0C0"/>
                </a:solidFill>
              </a:rPr>
              <a:t>    </a:t>
            </a:r>
            <a:r>
              <a:rPr lang="ru" sz="1600">
                <a:solidFill>
                  <a:schemeClr val="dk1"/>
                </a:solidFill>
              </a:rPr>
              <a:t>});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}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LocalStorage. Создание объекта DAO</a:t>
            </a:r>
          </a:p>
        </p:txBody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488725" y="1356875"/>
            <a:ext cx="8343600" cy="486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08000"/>
                </a:solidFill>
              </a:rPr>
              <a:t>// Dao.qml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sz="1300">
              <a:solidFill>
                <a:srgbClr val="800080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800080"/>
                </a:solidFill>
              </a:rPr>
              <a:t>Item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rgbClr val="808000"/>
                </a:solidFill>
              </a:rPr>
              <a:t>property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8000"/>
                </a:solidFill>
              </a:rPr>
              <a:t>var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00"/>
                </a:solidFill>
              </a:rPr>
              <a:t>db</a:t>
            </a:r>
            <a:r>
              <a:rPr lang="ru" sz="1300">
                <a:solidFill>
                  <a:schemeClr val="dk1"/>
                </a:solidFill>
              </a:rPr>
              <a:t>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rgbClr val="800000"/>
                </a:solidFill>
              </a:rPr>
              <a:t>Component.onCompleted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 i="1">
                <a:solidFill>
                  <a:schemeClr val="dk1"/>
                </a:solidFill>
              </a:rPr>
              <a:t>db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=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LocalStorage.openDatabaseSync(</a:t>
            </a:r>
            <a:r>
              <a:rPr lang="ru" sz="1300">
                <a:solidFill>
                  <a:srgbClr val="008000"/>
                </a:solidFill>
              </a:rPr>
              <a:t>"books"</a:t>
            </a:r>
            <a:r>
              <a:rPr lang="ru" sz="1300">
                <a:solidFill>
                  <a:schemeClr val="dk1"/>
                </a:solidFill>
              </a:rPr>
              <a:t>,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"1.0"</a:t>
            </a:r>
            <a:r>
              <a:rPr lang="ru" sz="1300">
                <a:solidFill>
                  <a:schemeClr val="dk1"/>
                </a:solidFill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 i="1">
                <a:solidFill>
                  <a:schemeClr val="dk1"/>
                </a:solidFill>
              </a:rPr>
              <a:t>createBooksTable</a:t>
            </a:r>
            <a:r>
              <a:rPr lang="ru" sz="1300">
                <a:solidFill>
                  <a:schemeClr val="dk1"/>
                </a:solidFill>
              </a:rPr>
              <a:t>();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rgbClr val="808000"/>
                </a:solidFill>
              </a:rPr>
              <a:t>function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createBooksTable</a:t>
            </a:r>
            <a:r>
              <a:rPr lang="ru" sz="1300">
                <a:solidFill>
                  <a:schemeClr val="dk1"/>
                </a:solidFill>
              </a:rPr>
              <a:t>()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 i="1">
                <a:solidFill>
                  <a:schemeClr val="dk1"/>
                </a:solidFill>
              </a:rPr>
              <a:t>db</a:t>
            </a:r>
            <a:r>
              <a:rPr lang="ru" sz="1300">
                <a:solidFill>
                  <a:schemeClr val="dk1"/>
                </a:solidFill>
              </a:rPr>
              <a:t>.transaction(</a:t>
            </a:r>
            <a:r>
              <a:rPr lang="ru" sz="1300">
                <a:solidFill>
                  <a:srgbClr val="808000"/>
                </a:solidFill>
              </a:rPr>
              <a:t>function</a:t>
            </a:r>
            <a:r>
              <a:rPr lang="ru" sz="1300">
                <a:solidFill>
                  <a:schemeClr val="dk1"/>
                </a:solidFill>
              </a:rPr>
              <a:t>(tx)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</a:t>
            </a:r>
            <a:r>
              <a:rPr lang="ru" sz="1300" i="1">
                <a:solidFill>
                  <a:srgbClr val="2985C7"/>
                </a:solidFill>
              </a:rPr>
              <a:t>tx</a:t>
            </a:r>
            <a:r>
              <a:rPr lang="ru" sz="1300">
                <a:solidFill>
                  <a:schemeClr val="dk1"/>
                </a:solidFill>
              </a:rPr>
              <a:t>.executeSql(</a:t>
            </a:r>
            <a:r>
              <a:rPr lang="ru" sz="1300">
                <a:solidFill>
                  <a:srgbClr val="008000"/>
                </a:solidFill>
              </a:rPr>
              <a:t>"CREATE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TABLE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IF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NOT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EXISTS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books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    </a:t>
            </a:r>
            <a:r>
              <a:rPr lang="ru" sz="1300">
                <a:solidFill>
                  <a:srgbClr val="008000"/>
                </a:solidFill>
              </a:rPr>
              <a:t>id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INTEGER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PRIMARY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KEY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AUTOINCREMENT,"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    </a:t>
            </a:r>
            <a:r>
              <a:rPr lang="ru" sz="1300">
                <a:solidFill>
                  <a:schemeClr val="dk1"/>
                </a:solidFill>
              </a:rPr>
              <a:t>+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"author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TEXT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NOT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NULL,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title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TEXT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NOT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NULL);"</a:t>
            </a:r>
            <a:r>
              <a:rPr lang="ru" sz="1300">
                <a:solidFill>
                  <a:schemeClr val="dk1"/>
                </a:solidFill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chemeClr val="dk1"/>
                </a:solidFill>
              </a:rPr>
              <a:t>});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rgbClr val="808000"/>
                </a:solidFill>
              </a:rPr>
              <a:t>function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insertBook</a:t>
            </a:r>
            <a:r>
              <a:rPr lang="ru" sz="1300">
                <a:solidFill>
                  <a:schemeClr val="dk1"/>
                </a:solidFill>
              </a:rPr>
              <a:t>(author,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title)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 </a:t>
            </a:r>
            <a:r>
              <a:rPr lang="ru" sz="1300">
                <a:solidFill>
                  <a:srgbClr val="008000"/>
                </a:solidFill>
              </a:rPr>
              <a:t>//…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rgbClr val="808000"/>
                </a:solidFill>
              </a:rPr>
              <a:t>function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updateBook</a:t>
            </a:r>
            <a:r>
              <a:rPr lang="ru" sz="1300">
                <a:solidFill>
                  <a:schemeClr val="dk1"/>
                </a:solidFill>
              </a:rPr>
              <a:t>(id,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author,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title)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 </a:t>
            </a:r>
            <a:r>
              <a:rPr lang="ru" sz="1300">
                <a:solidFill>
                  <a:srgbClr val="008000"/>
                </a:solidFill>
              </a:rPr>
              <a:t>//…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rgbClr val="808000"/>
                </a:solidFill>
              </a:rPr>
              <a:t>function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deleteBook</a:t>
            </a:r>
            <a:r>
              <a:rPr lang="ru" sz="1300">
                <a:solidFill>
                  <a:schemeClr val="dk1"/>
                </a:solidFill>
              </a:rPr>
              <a:t>(id)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 </a:t>
            </a:r>
            <a:r>
              <a:rPr lang="ru" sz="1300">
                <a:solidFill>
                  <a:srgbClr val="008000"/>
                </a:solidFill>
              </a:rPr>
              <a:t>//…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25</a:t>
            </a:fld>
            <a:endParaRPr lang="ru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Построение моделей с помощью LocalStorage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26</a:t>
            </a:fld>
            <a:endParaRPr lang="ru"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485925" y="1356875"/>
            <a:ext cx="8346300" cy="486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808000"/>
                </a:solidFill>
              </a:rPr>
              <a:t>f</a:t>
            </a:r>
            <a:r>
              <a:rPr lang="ru" sz="1300">
                <a:solidFill>
                  <a:srgbClr val="808000"/>
                </a:solidFill>
              </a:rPr>
              <a:t>unction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retrieveBooks</a:t>
            </a:r>
            <a:r>
              <a:rPr lang="ru" sz="1300">
                <a:solidFill>
                  <a:schemeClr val="dk1"/>
                </a:solidFill>
              </a:rPr>
              <a:t>(callback)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 i="1">
                <a:solidFill>
                  <a:schemeClr val="dk1"/>
                </a:solidFill>
              </a:rPr>
              <a:t>db</a:t>
            </a:r>
            <a:r>
              <a:rPr lang="ru" sz="1300">
                <a:solidFill>
                  <a:schemeClr val="dk1"/>
                </a:solidFill>
              </a:rPr>
              <a:t>.readTransaction(</a:t>
            </a:r>
            <a:r>
              <a:rPr lang="ru" sz="1300">
                <a:solidFill>
                  <a:srgbClr val="808000"/>
                </a:solidFill>
              </a:rPr>
              <a:t>function</a:t>
            </a:r>
            <a:r>
              <a:rPr lang="ru" sz="1300">
                <a:solidFill>
                  <a:schemeClr val="dk1"/>
                </a:solidFill>
              </a:rPr>
              <a:t>(tx)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8000"/>
                </a:solidFill>
              </a:rPr>
              <a:t>var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rgbClr val="2985C7"/>
                </a:solidFill>
              </a:rPr>
              <a:t>result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=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rgbClr val="2985C7"/>
                </a:solidFill>
              </a:rPr>
              <a:t>tx</a:t>
            </a:r>
            <a:r>
              <a:rPr lang="ru" sz="1300">
                <a:solidFill>
                  <a:schemeClr val="dk1"/>
                </a:solidFill>
              </a:rPr>
              <a:t>.executeSql(</a:t>
            </a:r>
            <a:r>
              <a:rPr lang="ru" sz="1300">
                <a:solidFill>
                  <a:srgbClr val="008000"/>
                </a:solidFill>
              </a:rPr>
              <a:t>"SELECT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*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FROM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books;"</a:t>
            </a:r>
            <a:r>
              <a:rPr lang="ru" sz="1300">
                <a:solidFill>
                  <a:schemeClr val="dk1"/>
                </a:solidFill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 i="1">
                <a:solidFill>
                  <a:srgbClr val="2985C7"/>
                </a:solidFill>
              </a:rPr>
              <a:t>callback</a:t>
            </a:r>
            <a:r>
              <a:rPr lang="ru" sz="1300">
                <a:solidFill>
                  <a:schemeClr val="dk1"/>
                </a:solidFill>
              </a:rPr>
              <a:t>(</a:t>
            </a:r>
            <a:r>
              <a:rPr lang="ru" sz="1300" i="1">
                <a:solidFill>
                  <a:srgbClr val="2985C7"/>
                </a:solidFill>
              </a:rPr>
              <a:t>result</a:t>
            </a:r>
            <a:r>
              <a:rPr lang="ru" sz="1300">
                <a:solidFill>
                  <a:schemeClr val="dk1"/>
                </a:solidFill>
              </a:rPr>
              <a:t>.rows);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chemeClr val="dk1"/>
                </a:solidFill>
              </a:rPr>
              <a:t>});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808000"/>
                </a:solidFill>
              </a:rPr>
              <a:t>function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insertBook</a:t>
            </a:r>
            <a:r>
              <a:rPr lang="ru" sz="1300">
                <a:solidFill>
                  <a:schemeClr val="dk1"/>
                </a:solidFill>
              </a:rPr>
              <a:t>(author,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title)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 i="1">
                <a:solidFill>
                  <a:schemeClr val="dk1"/>
                </a:solidFill>
              </a:rPr>
              <a:t>db</a:t>
            </a:r>
            <a:r>
              <a:rPr lang="ru" sz="1300">
                <a:solidFill>
                  <a:schemeClr val="dk1"/>
                </a:solidFill>
              </a:rPr>
              <a:t>.transaction(</a:t>
            </a:r>
            <a:r>
              <a:rPr lang="ru" sz="1300">
                <a:solidFill>
                  <a:srgbClr val="808000"/>
                </a:solidFill>
              </a:rPr>
              <a:t>function</a:t>
            </a:r>
            <a:r>
              <a:rPr lang="ru" sz="1300">
                <a:solidFill>
                  <a:schemeClr val="dk1"/>
                </a:solidFill>
              </a:rPr>
              <a:t>(tx)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</a:t>
            </a:r>
            <a:r>
              <a:rPr lang="ru" sz="1300" i="1">
                <a:solidFill>
                  <a:srgbClr val="2985C7"/>
                </a:solidFill>
              </a:rPr>
              <a:t>tx</a:t>
            </a:r>
            <a:r>
              <a:rPr lang="ru" sz="1300">
                <a:solidFill>
                  <a:schemeClr val="dk1"/>
                </a:solidFill>
              </a:rPr>
              <a:t>.executeSql(</a:t>
            </a:r>
            <a:r>
              <a:rPr lang="ru" sz="1300">
                <a:solidFill>
                  <a:srgbClr val="008000"/>
                </a:solidFill>
              </a:rPr>
              <a:t>"INSERT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INTO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books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(author,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title)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VALUES(?,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?);"</a:t>
            </a:r>
            <a:r>
              <a:rPr lang="ru" sz="1300">
                <a:solidFill>
                  <a:schemeClr val="dk1"/>
                </a:solidFill>
              </a:rPr>
              <a:t>, [</a:t>
            </a:r>
            <a:r>
              <a:rPr lang="ru" sz="1300" i="1">
                <a:solidFill>
                  <a:srgbClr val="2985C7"/>
                </a:solidFill>
              </a:rPr>
              <a:t>author</a:t>
            </a:r>
            <a:r>
              <a:rPr lang="ru" sz="1300">
                <a:solidFill>
                  <a:schemeClr val="dk1"/>
                </a:solidFill>
              </a:rPr>
              <a:t>,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rgbClr val="2985C7"/>
                </a:solidFill>
              </a:rPr>
              <a:t>title</a:t>
            </a:r>
            <a:r>
              <a:rPr lang="ru" sz="1300">
                <a:solidFill>
                  <a:schemeClr val="dk1"/>
                </a:solidFill>
              </a:rPr>
              <a:t>]);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chemeClr val="dk1"/>
                </a:solidFill>
              </a:rPr>
              <a:t>});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808000"/>
                </a:solidFill>
              </a:rPr>
              <a:t>function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updateBook</a:t>
            </a:r>
            <a:r>
              <a:rPr lang="ru" sz="1300">
                <a:solidFill>
                  <a:schemeClr val="dk1"/>
                </a:solidFill>
              </a:rPr>
              <a:t>(id,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author,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title)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 i="1">
                <a:solidFill>
                  <a:schemeClr val="dk1"/>
                </a:solidFill>
              </a:rPr>
              <a:t>db</a:t>
            </a:r>
            <a:r>
              <a:rPr lang="ru" sz="1300">
                <a:solidFill>
                  <a:schemeClr val="dk1"/>
                </a:solidFill>
              </a:rPr>
              <a:t>.transaction(</a:t>
            </a:r>
            <a:r>
              <a:rPr lang="ru" sz="1300">
                <a:solidFill>
                  <a:srgbClr val="808000"/>
                </a:solidFill>
              </a:rPr>
              <a:t>function</a:t>
            </a:r>
            <a:r>
              <a:rPr lang="ru" sz="1300">
                <a:solidFill>
                  <a:schemeClr val="dk1"/>
                </a:solidFill>
              </a:rPr>
              <a:t>(tx)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 i="1">
                <a:solidFill>
                  <a:srgbClr val="2985C7"/>
                </a:solidFill>
              </a:rPr>
              <a:t>tx</a:t>
            </a:r>
            <a:r>
              <a:rPr lang="ru" sz="1300">
                <a:solidFill>
                  <a:schemeClr val="dk1"/>
                </a:solidFill>
              </a:rPr>
              <a:t>.executeSql(</a:t>
            </a:r>
            <a:r>
              <a:rPr lang="ru" sz="1300">
                <a:solidFill>
                  <a:srgbClr val="008000"/>
                </a:solidFill>
              </a:rPr>
              <a:t>"UPDATE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books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SET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author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=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?,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title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=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?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WHERE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id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=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?;"</a:t>
            </a:r>
            <a:r>
              <a:rPr lang="ru" sz="1300">
                <a:solidFill>
                  <a:schemeClr val="dk1"/>
                </a:solidFill>
              </a:rPr>
              <a:t>, [</a:t>
            </a:r>
            <a:r>
              <a:rPr lang="ru" sz="1300" i="1">
                <a:solidFill>
                  <a:srgbClr val="2985C7"/>
                </a:solidFill>
              </a:rPr>
              <a:t>author</a:t>
            </a:r>
            <a:r>
              <a:rPr lang="ru" sz="1300">
                <a:solidFill>
                  <a:schemeClr val="dk1"/>
                </a:solidFill>
              </a:rPr>
              <a:t>,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rgbClr val="2985C7"/>
                </a:solidFill>
              </a:rPr>
              <a:t>title</a:t>
            </a:r>
            <a:r>
              <a:rPr lang="ru" sz="1300">
                <a:solidFill>
                  <a:schemeClr val="dk1"/>
                </a:solidFill>
              </a:rPr>
              <a:t>,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rgbClr val="2985C7"/>
                </a:solidFill>
              </a:rPr>
              <a:t>id</a:t>
            </a:r>
            <a:r>
              <a:rPr lang="ru" sz="1300">
                <a:solidFill>
                  <a:schemeClr val="dk1"/>
                </a:solidFill>
              </a:rPr>
              <a:t>]);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chemeClr val="dk1"/>
                </a:solidFill>
              </a:rPr>
              <a:t>});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808000"/>
                </a:solidFill>
              </a:rPr>
              <a:t>function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deleteBook</a:t>
            </a:r>
            <a:r>
              <a:rPr lang="ru" sz="1300">
                <a:solidFill>
                  <a:schemeClr val="dk1"/>
                </a:solidFill>
              </a:rPr>
              <a:t>(id)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 i="1">
                <a:solidFill>
                  <a:schemeClr val="dk1"/>
                </a:solidFill>
              </a:rPr>
              <a:t>db</a:t>
            </a:r>
            <a:r>
              <a:rPr lang="ru" sz="1300">
                <a:solidFill>
                  <a:schemeClr val="dk1"/>
                </a:solidFill>
              </a:rPr>
              <a:t>.transaction(</a:t>
            </a:r>
            <a:r>
              <a:rPr lang="ru" sz="1300">
                <a:solidFill>
                  <a:srgbClr val="808000"/>
                </a:solidFill>
              </a:rPr>
              <a:t>function</a:t>
            </a:r>
            <a:r>
              <a:rPr lang="ru" sz="1300">
                <a:solidFill>
                  <a:schemeClr val="dk1"/>
                </a:solidFill>
              </a:rPr>
              <a:t>(tx)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 i="1">
                <a:solidFill>
                  <a:srgbClr val="2985C7"/>
                </a:solidFill>
              </a:rPr>
              <a:t>tx</a:t>
            </a:r>
            <a:r>
              <a:rPr lang="ru" sz="1300">
                <a:solidFill>
                  <a:schemeClr val="dk1"/>
                </a:solidFill>
              </a:rPr>
              <a:t>.executeSql(</a:t>
            </a:r>
            <a:r>
              <a:rPr lang="ru" sz="1300">
                <a:solidFill>
                  <a:srgbClr val="008000"/>
                </a:solidFill>
              </a:rPr>
              <a:t>"DELETE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FROM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books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WHERE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id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=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?;"</a:t>
            </a:r>
            <a:r>
              <a:rPr lang="ru" sz="1300">
                <a:solidFill>
                  <a:schemeClr val="dk1"/>
                </a:solidFill>
              </a:rPr>
              <a:t>,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[</a:t>
            </a:r>
            <a:r>
              <a:rPr lang="ru" sz="1300" i="1">
                <a:solidFill>
                  <a:srgbClr val="2985C7"/>
                </a:solidFill>
              </a:rPr>
              <a:t>id</a:t>
            </a:r>
            <a:r>
              <a:rPr lang="ru" sz="1300">
                <a:solidFill>
                  <a:schemeClr val="dk1"/>
                </a:solidFill>
              </a:rPr>
              <a:t>]);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chemeClr val="dk1"/>
                </a:solidFill>
              </a:rPr>
              <a:t>});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}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Построение моделей с помощью LocalStorage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485925" y="1356875"/>
            <a:ext cx="8346300" cy="486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800080"/>
                </a:solidFill>
              </a:rPr>
              <a:t>Page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    </a:t>
            </a:r>
            <a:r>
              <a:rPr lang="ru" sz="1200">
                <a:solidFill>
                  <a:srgbClr val="800080"/>
                </a:solidFill>
              </a:rPr>
              <a:t>Dao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00"/>
                </a:solidFill>
              </a:rPr>
              <a:t>id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dao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80"/>
                </a:solidFill>
              </a:rPr>
              <a:t>SilicaListView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 </a:t>
            </a:r>
            <a:r>
              <a:rPr lang="ru" sz="1200">
                <a:solidFill>
                  <a:srgbClr val="008000"/>
                </a:solidFill>
              </a:rPr>
              <a:t>//...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00"/>
                </a:solidFill>
              </a:rPr>
              <a:t>model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80"/>
                </a:solidFill>
              </a:rPr>
              <a:t>ListModel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00"/>
                </a:solidFill>
              </a:rPr>
              <a:t>id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booksListModel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00"/>
                </a:solidFill>
              </a:rPr>
              <a:t>delegate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80"/>
                </a:solidFill>
              </a:rPr>
              <a:t>ListItem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80"/>
                </a:solidFill>
              </a:rPr>
              <a:t>Label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  <a:r>
              <a:rPr lang="ru" sz="1200">
                <a:solidFill>
                  <a:srgbClr val="C0C0C0"/>
                </a:solidFill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8000"/>
                </a:solidFill>
              </a:rPr>
              <a:t>                //...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800000"/>
                </a:solidFill>
              </a:rPr>
              <a:t>                text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title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+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by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+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author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            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008000"/>
                </a:solidFill>
              </a:rPr>
              <a:t>    //...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8000"/>
                </a:solidFill>
              </a:rPr>
              <a:t>function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selectBooks</a:t>
            </a:r>
            <a:r>
              <a:rPr lang="ru" sz="1200">
                <a:solidFill>
                  <a:schemeClr val="dk1"/>
                </a:solidFill>
              </a:rPr>
              <a:t>()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 i="1">
                <a:solidFill>
                  <a:schemeClr val="dk1"/>
                </a:solidFill>
              </a:rPr>
              <a:t>booksListModel</a:t>
            </a:r>
            <a:r>
              <a:rPr lang="ru" sz="1200">
                <a:solidFill>
                  <a:schemeClr val="dk1"/>
                </a:solidFill>
              </a:rPr>
              <a:t>.clear();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 i="1">
                <a:solidFill>
                  <a:schemeClr val="dk1"/>
                </a:solidFill>
              </a:rPr>
              <a:t>dao</a:t>
            </a:r>
            <a:r>
              <a:rPr lang="ru" sz="1200">
                <a:solidFill>
                  <a:srgbClr val="000000"/>
                </a:solidFill>
              </a:rPr>
              <a:t>.</a:t>
            </a:r>
            <a:r>
              <a:rPr lang="ru" sz="1200" i="1">
                <a:solidFill>
                  <a:schemeClr val="dk1"/>
                </a:solidFill>
              </a:rPr>
              <a:t>retrieveBooks</a:t>
            </a:r>
            <a:r>
              <a:rPr lang="ru" sz="1200">
                <a:solidFill>
                  <a:schemeClr val="dk1"/>
                </a:solidFill>
              </a:rPr>
              <a:t>(</a:t>
            </a:r>
            <a:r>
              <a:rPr lang="ru" sz="1200">
                <a:solidFill>
                  <a:srgbClr val="808000"/>
                </a:solidFill>
              </a:rPr>
              <a:t>function</a:t>
            </a:r>
            <a:r>
              <a:rPr lang="ru" sz="1200">
                <a:solidFill>
                  <a:schemeClr val="dk1"/>
                </a:solidFill>
              </a:rPr>
              <a:t>(books)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8000"/>
                </a:solidFill>
              </a:rPr>
              <a:t>for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(</a:t>
            </a:r>
            <a:r>
              <a:rPr lang="ru" sz="1200">
                <a:solidFill>
                  <a:srgbClr val="808000"/>
                </a:solidFill>
              </a:rPr>
              <a:t>var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rgbClr val="2985C7"/>
                </a:solidFill>
              </a:rPr>
              <a:t>i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=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0;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rgbClr val="2985C7"/>
                </a:solidFill>
              </a:rPr>
              <a:t>i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&lt;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rgbClr val="2985C7"/>
                </a:solidFill>
              </a:rPr>
              <a:t>books</a:t>
            </a:r>
            <a:r>
              <a:rPr lang="ru" sz="1200">
                <a:solidFill>
                  <a:schemeClr val="dk1"/>
                </a:solidFill>
              </a:rPr>
              <a:t>.length;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rgbClr val="2985C7"/>
                </a:solidFill>
              </a:rPr>
              <a:t>i</a:t>
            </a:r>
            <a:r>
              <a:rPr lang="ru" sz="1200">
                <a:solidFill>
                  <a:schemeClr val="dk1"/>
                </a:solidFill>
              </a:rPr>
              <a:t>++)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    </a:t>
            </a:r>
            <a:r>
              <a:rPr lang="ru" sz="1200">
                <a:solidFill>
                  <a:srgbClr val="808000"/>
                </a:solidFill>
              </a:rPr>
              <a:t>var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rgbClr val="2985C7"/>
                </a:solidFill>
              </a:rPr>
              <a:t>book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=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rgbClr val="2985C7"/>
                </a:solidFill>
              </a:rPr>
              <a:t>books</a:t>
            </a:r>
            <a:r>
              <a:rPr lang="ru" sz="1200">
                <a:solidFill>
                  <a:schemeClr val="dk1"/>
                </a:solidFill>
              </a:rPr>
              <a:t>.item(</a:t>
            </a:r>
            <a:r>
              <a:rPr lang="ru" sz="1200" i="1">
                <a:solidFill>
                  <a:srgbClr val="2985C7"/>
                </a:solidFill>
              </a:rPr>
              <a:t>i</a:t>
            </a:r>
            <a:r>
              <a:rPr lang="ru" sz="1200">
                <a:solidFill>
                  <a:schemeClr val="dk1"/>
                </a:solidFill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    </a:t>
            </a:r>
            <a:r>
              <a:rPr lang="ru" sz="1200" i="1">
                <a:solidFill>
                  <a:schemeClr val="dk1"/>
                </a:solidFill>
              </a:rPr>
              <a:t>booksListModel</a:t>
            </a:r>
            <a:r>
              <a:rPr lang="ru" sz="1200">
                <a:solidFill>
                  <a:schemeClr val="dk1"/>
                </a:solidFill>
              </a:rPr>
              <a:t>.append({id: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rgbClr val="2985C7"/>
                </a:solidFill>
              </a:rPr>
              <a:t>book</a:t>
            </a:r>
            <a:r>
              <a:rPr lang="ru" sz="1200">
                <a:solidFill>
                  <a:schemeClr val="dk1"/>
                </a:solidFill>
              </a:rPr>
              <a:t>.id,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author: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rgbClr val="2985C7"/>
                </a:solidFill>
              </a:rPr>
              <a:t>book</a:t>
            </a:r>
            <a:r>
              <a:rPr lang="ru" sz="1200">
                <a:solidFill>
                  <a:schemeClr val="dk1"/>
                </a:solidFill>
              </a:rPr>
              <a:t>.author,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title: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rgbClr val="2985C7"/>
                </a:solidFill>
              </a:rPr>
              <a:t>book</a:t>
            </a:r>
            <a:r>
              <a:rPr lang="ru" sz="1200">
                <a:solidFill>
                  <a:schemeClr val="dk1"/>
                </a:solidFill>
              </a:rPr>
              <a:t>.title});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chemeClr val="dk1"/>
                </a:solidFill>
              </a:rPr>
              <a:t>});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00"/>
                </a:solidFill>
              </a:rPr>
              <a:t>Component.onCompleted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selectBooks</a:t>
            </a:r>
            <a:r>
              <a:rPr lang="ru" sz="1200">
                <a:solidFill>
                  <a:schemeClr val="dk1"/>
                </a:solidFill>
              </a:rPr>
              <a:t>()</a:t>
            </a:r>
          </a:p>
          <a:p>
            <a:pPr lvl="0">
              <a:spcBef>
                <a:spcPts val="0"/>
              </a:spcBef>
              <a:buNone/>
            </a:pPr>
            <a:r>
              <a:rPr lang="ru" sz="1200"/>
              <a:t>}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27</a:t>
            </a:fld>
            <a:endParaRPr lang="ru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Настройки. Nemo QML Plugin Configuration</a:t>
            </a:r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311700" y="1356875"/>
            <a:ext cx="8520600" cy="889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ru" b="1"/>
              <a:t>ConfigurationValue</a:t>
            </a:r>
            <a:r>
              <a:rPr lang="ru"/>
              <a:t>;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ru" b="1"/>
              <a:t>ConfigurationGroup</a:t>
            </a:r>
            <a:r>
              <a:rPr lang="ru"/>
              <a:t>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28</a:t>
            </a:fld>
            <a:endParaRPr lang="ru"/>
          </a:p>
        </p:txBody>
      </p:sp>
      <p:pic>
        <p:nvPicPr>
          <p:cNvPr id="264" name="Shape 264" descr="SailfishOS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611" y="3844224"/>
            <a:ext cx="3162837" cy="23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ConfigurationValue. Основные свойства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311700" y="1356875"/>
            <a:ext cx="8520600" cy="486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ru" b="1"/>
              <a:t>key</a:t>
            </a:r>
            <a:r>
              <a:rPr lang="ru"/>
              <a:t>: string – ключ доступа к значению настройки в DConf;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defaultValue</a:t>
            </a:r>
            <a:r>
              <a:rPr lang="ru"/>
              <a:t>: variant – значение настройки по умолчанию;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value</a:t>
            </a:r>
            <a:r>
              <a:rPr lang="ru"/>
              <a:t>: variant – текущее значение настройки.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данных: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undefined</a:t>
            </a:r>
            <a:r>
              <a:rPr lang="ru"/>
              <a:t>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double</a:t>
            </a:r>
            <a:r>
              <a:rPr lang="ru"/>
              <a:t>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int</a:t>
            </a:r>
            <a:r>
              <a:rPr lang="ru"/>
              <a:t>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bool</a:t>
            </a:r>
            <a:r>
              <a:rPr lang="ru"/>
              <a:t>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string</a:t>
            </a:r>
            <a:r>
              <a:rPr lang="ru"/>
              <a:t>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list&lt;string&gt;</a:t>
            </a:r>
            <a:r>
              <a:rPr lang="ru"/>
              <a:t>;</a:t>
            </a:r>
          </a:p>
          <a:p>
            <a:pPr marL="457200" lvl="0" indent="-228600">
              <a:spcBef>
                <a:spcPts val="0"/>
              </a:spcBef>
            </a:pPr>
            <a:r>
              <a:rPr lang="ru" b="1"/>
              <a:t>list&lt;variant&gt;</a:t>
            </a:r>
            <a:r>
              <a:rPr lang="ru"/>
              <a:t>.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29</a:t>
            </a:fld>
            <a:endParaRPr lang="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MVC в Qt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1700" y="1536626"/>
            <a:ext cx="8520600" cy="763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b="1"/>
              <a:t>Основная идея MVC в Qt</a:t>
            </a:r>
            <a:r>
              <a:rPr lang="ru"/>
              <a:t> – разделение данных и их отображения.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3</a:t>
            </a:fld>
            <a:endParaRPr lang="ru"/>
          </a:p>
        </p:txBody>
      </p:sp>
      <p:pic>
        <p:nvPicPr>
          <p:cNvPr id="71" name="Shape 71" descr="8718d0070d568d515ca54048ab6dcb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0949" y="2479875"/>
            <a:ext cx="3222096" cy="346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ConfigurationValue. Пример</a:t>
            </a:r>
          </a:p>
        </p:txBody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463825" y="1356875"/>
            <a:ext cx="3699600" cy="486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800080"/>
                </a:solidFill>
              </a:rPr>
              <a:t>ConfigurationValue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00"/>
                </a:solidFill>
              </a:rPr>
              <a:t>id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setting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00"/>
                </a:solidFill>
              </a:rPr>
              <a:t>key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"/apps/app_name/setting_name"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00"/>
                </a:solidFill>
              </a:rPr>
              <a:t>defaultValue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"Menu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Default"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800080"/>
                </a:solidFill>
              </a:rPr>
              <a:t>Column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80"/>
                </a:solidFill>
              </a:rPr>
              <a:t>PageHeader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00"/>
                </a:solidFill>
              </a:rPr>
              <a:t>title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"Settings"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80"/>
                </a:solidFill>
              </a:rPr>
              <a:t>Label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008000"/>
                </a:solidFill>
              </a:rPr>
              <a:t>//...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00"/>
                </a:solidFill>
              </a:rPr>
              <a:t>text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setting</a:t>
            </a:r>
            <a:r>
              <a:rPr lang="ru" sz="1200">
                <a:solidFill>
                  <a:schemeClr val="dk1"/>
                </a:solidFill>
              </a:rPr>
              <a:t>.value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+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is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selected"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80"/>
                </a:solidFill>
              </a:rPr>
              <a:t>Button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</a:t>
            </a:r>
            <a:r>
              <a:rPr lang="ru" sz="1200">
                <a:solidFill>
                  <a:srgbClr val="800000"/>
                </a:solidFill>
              </a:rPr>
              <a:t>width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parent</a:t>
            </a:r>
            <a:r>
              <a:rPr lang="ru" sz="1200">
                <a:solidFill>
                  <a:schemeClr val="dk1"/>
                </a:solidFill>
              </a:rPr>
              <a:t>.width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</a:t>
            </a:r>
            <a:r>
              <a:rPr lang="ru" sz="1200">
                <a:solidFill>
                  <a:srgbClr val="800000"/>
                </a:solidFill>
              </a:rPr>
              <a:t>text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"Menu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1"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</a:t>
            </a:r>
            <a:r>
              <a:rPr lang="ru" sz="1200">
                <a:solidFill>
                  <a:srgbClr val="800000"/>
                </a:solidFill>
              </a:rPr>
              <a:t>onClicked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setting</a:t>
            </a:r>
            <a:r>
              <a:rPr lang="ru" sz="1200">
                <a:solidFill>
                  <a:schemeClr val="dk1"/>
                </a:solidFill>
              </a:rPr>
              <a:t>.value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=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text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</a:t>
            </a:r>
            <a:r>
              <a:rPr lang="ru" sz="1200">
                <a:solidFill>
                  <a:srgbClr val="800080"/>
                </a:solidFill>
              </a:rPr>
              <a:t>Button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</a:t>
            </a:r>
            <a:r>
              <a:rPr lang="ru" sz="1200">
                <a:solidFill>
                  <a:srgbClr val="800000"/>
                </a:solidFill>
              </a:rPr>
              <a:t>width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parent</a:t>
            </a:r>
            <a:r>
              <a:rPr lang="ru" sz="1200">
                <a:solidFill>
                  <a:schemeClr val="dk1"/>
                </a:solidFill>
              </a:rPr>
              <a:t>.width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</a:t>
            </a:r>
            <a:r>
              <a:rPr lang="ru" sz="1200">
                <a:solidFill>
                  <a:srgbClr val="800000"/>
                </a:solidFill>
              </a:rPr>
              <a:t>text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"Menu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2"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</a:t>
            </a:r>
            <a:r>
              <a:rPr lang="ru" sz="1200">
                <a:solidFill>
                  <a:srgbClr val="800000"/>
                </a:solidFill>
              </a:rPr>
              <a:t>onClicked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setting</a:t>
            </a:r>
            <a:r>
              <a:rPr lang="ru" sz="1200">
                <a:solidFill>
                  <a:schemeClr val="dk1"/>
                </a:solidFill>
              </a:rPr>
              <a:t>.value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=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text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30</a:t>
            </a:fld>
            <a:endParaRPr lang="ru"/>
          </a:p>
        </p:txBody>
      </p:sp>
      <p:pic>
        <p:nvPicPr>
          <p:cNvPr id="279" name="Shape 279" descr="config_value_menu_def.png"/>
          <p:cNvPicPr preferRelativeResize="0"/>
          <p:nvPr/>
        </p:nvPicPr>
        <p:blipFill rotWithShape="1">
          <a:blip r:embed="rId3">
            <a:alphaModFix/>
          </a:blip>
          <a:srcRect l="9329" t="4323" r="9190" b="51472"/>
          <a:stretch/>
        </p:blipFill>
        <p:spPr>
          <a:xfrm>
            <a:off x="5046875" y="1356875"/>
            <a:ext cx="2473774" cy="2338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 descr="config_value_menu_2.png"/>
          <p:cNvPicPr preferRelativeResize="0"/>
          <p:nvPr/>
        </p:nvPicPr>
        <p:blipFill rotWithShape="1">
          <a:blip r:embed="rId4">
            <a:alphaModFix/>
          </a:blip>
          <a:srcRect l="9593" t="4351" r="9309" b="51649"/>
          <a:stretch/>
        </p:blipFill>
        <p:spPr>
          <a:xfrm>
            <a:off x="5046875" y="3878775"/>
            <a:ext cx="2473774" cy="233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ConfigurationValue. Пример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496950" y="1356875"/>
            <a:ext cx="4063800" cy="486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800080"/>
                </a:solidFill>
              </a:rPr>
              <a:t>ConfigurationValue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00"/>
                </a:solidFill>
              </a:rPr>
              <a:t>id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setting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00"/>
                </a:solidFill>
              </a:rPr>
              <a:t>key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"/sailfish/i18n/lc_timeformat24h"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800080"/>
                </a:solidFill>
              </a:rPr>
              <a:t>Column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80"/>
                </a:solidFill>
              </a:rPr>
              <a:t>PageHeader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00"/>
                </a:solidFill>
              </a:rPr>
              <a:t>title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"Time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format"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80"/>
                </a:solidFill>
              </a:rPr>
              <a:t>Label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008000"/>
                </a:solidFill>
              </a:rPr>
              <a:t>//...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00"/>
                </a:solidFill>
              </a:rPr>
              <a:t>text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setting</a:t>
            </a:r>
            <a:r>
              <a:rPr lang="ru" sz="1200">
                <a:solidFill>
                  <a:schemeClr val="dk1"/>
                </a:solidFill>
              </a:rPr>
              <a:t>.value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+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"-hour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is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selected"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80"/>
                </a:solidFill>
              </a:rPr>
              <a:t>Button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00"/>
                </a:solidFill>
              </a:rPr>
              <a:t>width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parent</a:t>
            </a:r>
            <a:r>
              <a:rPr lang="ru" sz="1200">
                <a:solidFill>
                  <a:schemeClr val="dk1"/>
                </a:solidFill>
              </a:rPr>
              <a:t>.width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00"/>
                </a:solidFill>
              </a:rPr>
              <a:t>text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"12-hour"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00"/>
                </a:solidFill>
              </a:rPr>
              <a:t>onClicked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setting</a:t>
            </a:r>
            <a:r>
              <a:rPr lang="ru" sz="1200">
                <a:solidFill>
                  <a:schemeClr val="dk1"/>
                </a:solidFill>
              </a:rPr>
              <a:t>.value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=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"12"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80"/>
                </a:solidFill>
              </a:rPr>
              <a:t>Button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00"/>
                </a:solidFill>
              </a:rPr>
              <a:t>width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parent</a:t>
            </a:r>
            <a:r>
              <a:rPr lang="ru" sz="1200">
                <a:solidFill>
                  <a:schemeClr val="dk1"/>
                </a:solidFill>
              </a:rPr>
              <a:t>.width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00"/>
                </a:solidFill>
              </a:rPr>
              <a:t>text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"24-hour"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00"/>
                </a:solidFill>
              </a:rPr>
              <a:t>onClicked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setting</a:t>
            </a:r>
            <a:r>
              <a:rPr lang="ru" sz="1200">
                <a:solidFill>
                  <a:schemeClr val="dk1"/>
                </a:solidFill>
              </a:rPr>
              <a:t>.value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=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"24"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31</a:t>
            </a:fld>
            <a:endParaRPr lang="ru"/>
          </a:p>
        </p:txBody>
      </p:sp>
      <p:pic>
        <p:nvPicPr>
          <p:cNvPr id="288" name="Shape 288" descr="config_value_time_12.png"/>
          <p:cNvPicPr preferRelativeResize="0"/>
          <p:nvPr/>
        </p:nvPicPr>
        <p:blipFill rotWithShape="1">
          <a:blip r:embed="rId3">
            <a:alphaModFix/>
          </a:blip>
          <a:srcRect l="9419" t="4322" r="9101" b="51617"/>
          <a:stretch/>
        </p:blipFill>
        <p:spPr>
          <a:xfrm>
            <a:off x="5035850" y="1356875"/>
            <a:ext cx="2451625" cy="233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 descr="config_value_time_24.png"/>
          <p:cNvPicPr preferRelativeResize="0"/>
          <p:nvPr/>
        </p:nvPicPr>
        <p:blipFill rotWithShape="1">
          <a:blip r:embed="rId4">
            <a:alphaModFix/>
          </a:blip>
          <a:srcRect l="9224" t="4353" r="9216" b="51541"/>
          <a:stretch/>
        </p:blipFill>
        <p:spPr>
          <a:xfrm>
            <a:off x="5035850" y="3885975"/>
            <a:ext cx="2451625" cy="233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ConfigurationGroup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311700" y="1356875"/>
            <a:ext cx="8520600" cy="486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path</a:t>
            </a:r>
            <a:r>
              <a:rPr lang="ru"/>
              <a:t>: string – путь к группе настроек в DConf.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Методы: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ru" b="1"/>
              <a:t>setValue</a:t>
            </a:r>
            <a:r>
              <a:rPr lang="ru"/>
              <a:t>(string key, variant value);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ru"/>
              <a:t>variant </a:t>
            </a:r>
            <a:r>
              <a:rPr lang="ru" b="1"/>
              <a:t>value</a:t>
            </a:r>
            <a:r>
              <a:rPr lang="ru"/>
              <a:t>(string key, variant defaultValue);</a:t>
            </a:r>
          </a:p>
          <a:p>
            <a:pPr marL="457200" lvl="0" indent="-228600">
              <a:spcBef>
                <a:spcPts val="0"/>
              </a:spcBef>
              <a:spcAft>
                <a:spcPts val="0"/>
              </a:spcAft>
            </a:pPr>
            <a:r>
              <a:rPr lang="ru" b="1"/>
              <a:t>clear</a:t>
            </a:r>
            <a:r>
              <a:rPr lang="ru"/>
              <a:t>().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32</a:t>
            </a:fld>
            <a:endParaRPr lang="ru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ConfigurationGroup. Пример</a:t>
            </a:r>
          </a:p>
        </p:txBody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397575" y="1356875"/>
            <a:ext cx="3854100" cy="486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800080"/>
                </a:solidFill>
              </a:rPr>
              <a:t>ConfigurationGroup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00"/>
                </a:solidFill>
              </a:rPr>
              <a:t>id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settings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00"/>
                </a:solidFill>
              </a:rPr>
              <a:t>path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"/apps/app_name/settings"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8000"/>
                </a:solidFill>
              </a:rPr>
              <a:t>property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8000"/>
                </a:solidFill>
              </a:rPr>
              <a:t>bool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00"/>
                </a:solidFill>
              </a:rPr>
              <a:t>bold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false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8000"/>
                </a:solidFill>
              </a:rPr>
              <a:t>property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8000"/>
                </a:solidFill>
              </a:rPr>
              <a:t>bool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00"/>
                </a:solidFill>
              </a:rPr>
              <a:t>strikeout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false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800080"/>
                </a:solidFill>
              </a:rPr>
              <a:t>Column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008000"/>
                </a:solidFill>
              </a:rPr>
              <a:t>//...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80"/>
                </a:solidFill>
              </a:rPr>
              <a:t>Label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008000"/>
                </a:solidFill>
              </a:rPr>
              <a:t>//...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00"/>
                </a:solidFill>
              </a:rPr>
              <a:t>text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"Text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for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editing"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00"/>
                </a:solidFill>
              </a:rPr>
              <a:t>font.bold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settings</a:t>
            </a:r>
            <a:r>
              <a:rPr lang="ru" sz="1200">
                <a:solidFill>
                  <a:schemeClr val="dk1"/>
                </a:solidFill>
              </a:rPr>
              <a:t>.bold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00"/>
                </a:solidFill>
              </a:rPr>
              <a:t>font.strikeout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settings</a:t>
            </a:r>
            <a:r>
              <a:rPr lang="ru" sz="1200">
                <a:solidFill>
                  <a:schemeClr val="dk1"/>
                </a:solidFill>
              </a:rPr>
              <a:t>.strikeout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80"/>
                </a:solidFill>
              </a:rPr>
              <a:t>Button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00"/>
                </a:solidFill>
              </a:rPr>
              <a:t>width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parent</a:t>
            </a:r>
            <a:r>
              <a:rPr lang="ru" sz="1200">
                <a:solidFill>
                  <a:schemeClr val="dk1"/>
                </a:solidFill>
              </a:rPr>
              <a:t>.width; </a:t>
            </a:r>
            <a:r>
              <a:rPr lang="ru" sz="1200">
                <a:solidFill>
                  <a:srgbClr val="800000"/>
                </a:solidFill>
              </a:rPr>
              <a:t>text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"Bold"</a:t>
            </a:r>
            <a:r>
              <a:rPr lang="ru" sz="1200">
                <a:solidFill>
                  <a:srgbClr val="000000"/>
                </a:solidFill>
              </a:rPr>
              <a:t>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00"/>
                </a:solidFill>
              </a:rPr>
              <a:t>onClicked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settings</a:t>
            </a:r>
            <a:r>
              <a:rPr lang="ru" sz="1200">
                <a:solidFill>
                  <a:schemeClr val="dk1"/>
                </a:solidFill>
              </a:rPr>
              <a:t>.bold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=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0000"/>
                </a:solidFill>
              </a:rPr>
              <a:t>!</a:t>
            </a:r>
            <a:r>
              <a:rPr lang="ru" sz="1200" i="1">
                <a:solidFill>
                  <a:schemeClr val="dk1"/>
                </a:solidFill>
              </a:rPr>
              <a:t>settings</a:t>
            </a:r>
            <a:r>
              <a:rPr lang="ru" sz="1200">
                <a:solidFill>
                  <a:schemeClr val="dk1"/>
                </a:solidFill>
              </a:rPr>
              <a:t>.bold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80"/>
                </a:solidFill>
              </a:rPr>
              <a:t>Button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00"/>
                </a:solidFill>
              </a:rPr>
              <a:t>width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parent</a:t>
            </a:r>
            <a:r>
              <a:rPr lang="ru" sz="1200">
                <a:solidFill>
                  <a:schemeClr val="dk1"/>
                </a:solidFill>
              </a:rPr>
              <a:t>.width; </a:t>
            </a:r>
            <a:r>
              <a:rPr lang="ru" sz="1200">
                <a:solidFill>
                  <a:srgbClr val="800000"/>
                </a:solidFill>
              </a:rPr>
              <a:t>text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"Strikeout"</a:t>
            </a:r>
            <a:r>
              <a:rPr lang="ru" sz="1200">
                <a:solidFill>
                  <a:srgbClr val="000000"/>
                </a:solidFill>
              </a:rPr>
              <a:t>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00"/>
                </a:solidFill>
              </a:rPr>
              <a:t>onClicked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settings</a:t>
            </a:r>
            <a:r>
              <a:rPr lang="ru" sz="1200">
                <a:solidFill>
                  <a:schemeClr val="dk1"/>
                </a:solidFill>
              </a:rPr>
              <a:t>.strikeout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=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0000"/>
                </a:solidFill>
              </a:rPr>
              <a:t>!</a:t>
            </a:r>
            <a:r>
              <a:rPr lang="ru" sz="1200" i="1">
                <a:solidFill>
                  <a:schemeClr val="dk1"/>
                </a:solidFill>
              </a:rPr>
              <a:t>settings</a:t>
            </a:r>
            <a:r>
              <a:rPr lang="ru" sz="1200">
                <a:solidFill>
                  <a:schemeClr val="dk1"/>
                </a:solidFill>
              </a:rPr>
              <a:t>.strikeout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33</a:t>
            </a:fld>
            <a:endParaRPr lang="ru"/>
          </a:p>
        </p:txBody>
      </p:sp>
      <p:pic>
        <p:nvPicPr>
          <p:cNvPr id="304" name="Shape 304" descr="config_group_def.png"/>
          <p:cNvPicPr preferRelativeResize="0"/>
          <p:nvPr/>
        </p:nvPicPr>
        <p:blipFill rotWithShape="1">
          <a:blip r:embed="rId3">
            <a:alphaModFix/>
          </a:blip>
          <a:srcRect l="9044" t="4325" r="9476" b="61884"/>
          <a:stretch/>
        </p:blipFill>
        <p:spPr>
          <a:xfrm>
            <a:off x="3621772" y="1895912"/>
            <a:ext cx="2573627" cy="187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 descr="config_group_bold.png"/>
          <p:cNvPicPr preferRelativeResize="0"/>
          <p:nvPr/>
        </p:nvPicPr>
        <p:blipFill rotWithShape="1">
          <a:blip r:embed="rId4">
            <a:alphaModFix/>
          </a:blip>
          <a:srcRect l="9895" t="3991" r="9524" b="61571"/>
          <a:stretch/>
        </p:blipFill>
        <p:spPr>
          <a:xfrm>
            <a:off x="6270200" y="1883224"/>
            <a:ext cx="2609683" cy="187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 descr="config_group_strike.png"/>
          <p:cNvPicPr preferRelativeResize="0"/>
          <p:nvPr/>
        </p:nvPicPr>
        <p:blipFill rotWithShape="1">
          <a:blip r:embed="rId5">
            <a:alphaModFix/>
          </a:blip>
          <a:srcRect l="9500" t="4350" r="9224" b="62156"/>
          <a:stretch/>
        </p:blipFill>
        <p:spPr>
          <a:xfrm>
            <a:off x="4938575" y="3851401"/>
            <a:ext cx="2609674" cy="189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Простой пример MVC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492050" y="1356875"/>
            <a:ext cx="4100100" cy="486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800080"/>
                </a:solidFill>
              </a:rPr>
              <a:t>Page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rgbClr val="800080"/>
                </a:solidFill>
              </a:rPr>
              <a:t>ListModel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id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dataModel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80"/>
                </a:solidFill>
              </a:rPr>
              <a:t>ListElement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00"/>
                </a:solidFill>
              </a:rPr>
              <a:t>color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"orange"</a:t>
            </a:r>
            <a:r>
              <a:rPr lang="ru" sz="1300">
                <a:solidFill>
                  <a:schemeClr val="dk1"/>
                </a:solidFill>
              </a:rPr>
              <a:t>;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00"/>
                </a:solidFill>
              </a:rPr>
              <a:t>text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"first"</a:t>
            </a:r>
            <a:r>
              <a:rPr lang="ru" sz="1300">
                <a:solidFill>
                  <a:schemeClr val="dk1"/>
                </a:solidFill>
              </a:rPr>
              <a:t>;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80"/>
                </a:solidFill>
              </a:rPr>
              <a:t>ListElement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00"/>
                </a:solidFill>
              </a:rPr>
              <a:t>color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"skyblue"</a:t>
            </a:r>
            <a:r>
              <a:rPr lang="ru" sz="1300">
                <a:solidFill>
                  <a:schemeClr val="dk1"/>
                </a:solidFill>
              </a:rPr>
              <a:t>;</a:t>
            </a:r>
            <a:r>
              <a:rPr lang="ru" sz="1300">
                <a:solidFill>
                  <a:srgbClr val="C0C0C0"/>
                </a:solidFill>
              </a:rPr>
              <a:t>  </a:t>
            </a:r>
            <a:r>
              <a:rPr lang="ru" sz="1300">
                <a:solidFill>
                  <a:srgbClr val="800000"/>
                </a:solidFill>
              </a:rPr>
              <a:t>text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"second"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rgbClr val="800080"/>
                </a:solidFill>
              </a:rPr>
              <a:t>SilicaListView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anchors.fill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parent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header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80"/>
                </a:solidFill>
              </a:rPr>
              <a:t>PageHeader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00"/>
                </a:solidFill>
              </a:rPr>
              <a:t>title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"Simple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List"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model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dataModel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delegate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80"/>
                </a:solidFill>
              </a:rPr>
              <a:t>Rectangle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</a:t>
            </a:r>
            <a:r>
              <a:rPr lang="ru" sz="1300">
                <a:solidFill>
                  <a:srgbClr val="800000"/>
                </a:solidFill>
              </a:rPr>
              <a:t>width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parent</a:t>
            </a:r>
            <a:r>
              <a:rPr lang="ru" sz="1300">
                <a:solidFill>
                  <a:schemeClr val="dk1"/>
                </a:solidFill>
              </a:rPr>
              <a:t>.width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</a:t>
            </a:r>
            <a:r>
              <a:rPr lang="ru" sz="1300">
                <a:solidFill>
                  <a:srgbClr val="800000"/>
                </a:solidFill>
              </a:rPr>
              <a:t>height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100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</a:t>
            </a:r>
            <a:r>
              <a:rPr lang="ru" sz="1300">
                <a:solidFill>
                  <a:srgbClr val="800000"/>
                </a:solidFill>
              </a:rPr>
              <a:t>color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model.color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</a:t>
            </a:r>
            <a:r>
              <a:rPr lang="ru" sz="1300">
                <a:solidFill>
                  <a:srgbClr val="800080"/>
                </a:solidFill>
              </a:rPr>
              <a:t>Text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    </a:t>
            </a:r>
            <a:r>
              <a:rPr lang="ru" sz="1300">
                <a:solidFill>
                  <a:srgbClr val="800000"/>
                </a:solidFill>
              </a:rPr>
              <a:t>anchors.centerIn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parent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    </a:t>
            </a:r>
            <a:r>
              <a:rPr lang="ru" sz="1300">
                <a:solidFill>
                  <a:srgbClr val="800000"/>
                </a:solidFill>
              </a:rPr>
              <a:t>text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model.text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4</a:t>
            </a:fld>
            <a:endParaRPr lang="ru"/>
          </a:p>
        </p:txBody>
      </p:sp>
      <p:pic>
        <p:nvPicPr>
          <p:cNvPr id="79" name="Shape 79" descr="mvc_static.png"/>
          <p:cNvPicPr preferRelativeResize="0"/>
          <p:nvPr/>
        </p:nvPicPr>
        <p:blipFill rotWithShape="1">
          <a:blip r:embed="rId3">
            <a:alphaModFix/>
          </a:blip>
          <a:srcRect l="8994" t="4298" r="9532" b="6336"/>
          <a:stretch/>
        </p:blipFill>
        <p:spPr>
          <a:xfrm>
            <a:off x="5350241" y="1356875"/>
            <a:ext cx="2543133" cy="486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Пример с изменением модели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36200" y="1356875"/>
            <a:ext cx="4822500" cy="486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800080"/>
                </a:solidFill>
              </a:rPr>
              <a:t>Page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80"/>
                </a:solidFill>
              </a:rPr>
              <a:t>ListModel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00"/>
                </a:solidFill>
              </a:rPr>
              <a:t>id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dataModel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rgbClr val="800080"/>
                </a:solidFill>
              </a:rPr>
              <a:t>Column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 </a:t>
            </a:r>
            <a:r>
              <a:rPr lang="ru" sz="1200">
                <a:solidFill>
                  <a:srgbClr val="008000"/>
                </a:solidFill>
              </a:rPr>
              <a:t>//...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80"/>
                </a:solidFill>
              </a:rPr>
              <a:t>SilicaListView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width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parent</a:t>
            </a:r>
            <a:r>
              <a:rPr lang="ru" sz="1200">
                <a:solidFill>
                  <a:schemeClr val="dk1"/>
                </a:solidFill>
              </a:rPr>
              <a:t>.width;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00"/>
                </a:solidFill>
              </a:rPr>
              <a:t>height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parent</a:t>
            </a:r>
            <a:r>
              <a:rPr lang="ru" sz="1200">
                <a:solidFill>
                  <a:schemeClr val="dk1"/>
                </a:solidFill>
              </a:rPr>
              <a:t>.height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-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addButton</a:t>
            </a:r>
            <a:r>
              <a:rPr lang="ru" sz="1200">
                <a:solidFill>
                  <a:schemeClr val="dk1"/>
                </a:solidFill>
              </a:rPr>
              <a:t>.height;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header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80"/>
                </a:solidFill>
              </a:rPr>
              <a:t>PageHeader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00"/>
                </a:solidFill>
              </a:rPr>
              <a:t>title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"Simple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List"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model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dataModel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delegate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80"/>
                </a:solidFill>
              </a:rPr>
              <a:t>Rectangle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    </a:t>
            </a:r>
            <a:r>
              <a:rPr lang="ru" sz="1200">
                <a:solidFill>
                  <a:srgbClr val="800000"/>
                </a:solidFill>
              </a:rPr>
              <a:t>width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parent</a:t>
            </a:r>
            <a:r>
              <a:rPr lang="ru" sz="1200">
                <a:solidFill>
                  <a:schemeClr val="dk1"/>
                </a:solidFill>
              </a:rPr>
              <a:t>.width;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800000"/>
                </a:solidFill>
              </a:rPr>
              <a:t>height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70; </a:t>
            </a:r>
            <a:r>
              <a:rPr lang="ru" sz="1200">
                <a:solidFill>
                  <a:srgbClr val="800000"/>
                </a:solidFill>
              </a:rPr>
              <a:t>color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"skyblue"</a:t>
            </a:r>
            <a:r>
              <a:rPr lang="ru" sz="1200"/>
              <a:t>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    </a:t>
            </a:r>
            <a:r>
              <a:rPr lang="ru" sz="1200">
                <a:solidFill>
                  <a:srgbClr val="800080"/>
                </a:solidFill>
              </a:rPr>
              <a:t>Text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        </a:t>
            </a:r>
            <a:r>
              <a:rPr lang="ru" sz="1200">
                <a:solidFill>
                  <a:srgbClr val="800000"/>
                </a:solidFill>
              </a:rPr>
              <a:t>anchors.centerIn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parent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        </a:t>
            </a:r>
            <a:r>
              <a:rPr lang="ru" sz="1200">
                <a:solidFill>
                  <a:srgbClr val="800000"/>
                </a:solidFill>
              </a:rPr>
              <a:t>text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model.text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+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model.index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rgbClr val="800080"/>
                </a:solidFill>
              </a:rPr>
              <a:t>Button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id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addButton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anchors.horizontalCenter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parent</a:t>
            </a:r>
            <a:r>
              <a:rPr lang="ru" sz="1200">
                <a:solidFill>
                  <a:schemeClr val="dk1"/>
                </a:solidFill>
              </a:rPr>
              <a:t>.horizontalCenter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text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"Add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item"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    </a:t>
            </a:r>
            <a:r>
              <a:rPr lang="ru" sz="1200">
                <a:solidFill>
                  <a:srgbClr val="800000"/>
                </a:solidFill>
              </a:rPr>
              <a:t>onClicked</a:t>
            </a:r>
            <a:r>
              <a:rPr lang="ru" sz="1200">
                <a:solidFill>
                  <a:schemeClr val="dk1"/>
                </a:solidFill>
              </a:rPr>
              <a:t>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 i="1">
                <a:solidFill>
                  <a:schemeClr val="dk1"/>
                </a:solidFill>
              </a:rPr>
              <a:t>dataModel</a:t>
            </a:r>
            <a:r>
              <a:rPr lang="ru" sz="1200">
                <a:solidFill>
                  <a:schemeClr val="dk1"/>
                </a:solidFill>
              </a:rPr>
              <a:t>.append({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text: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"Item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rgbClr val="008000"/>
                </a:solidFill>
              </a:rPr>
              <a:t>#"</a:t>
            </a:r>
            <a:r>
              <a:rPr lang="ru" sz="1200">
                <a:solidFill>
                  <a:srgbClr val="C0C0C0"/>
                </a:solidFill>
              </a:rPr>
              <a:t> </a:t>
            </a:r>
            <a:r>
              <a:rPr lang="ru" sz="1200">
                <a:solidFill>
                  <a:schemeClr val="dk1"/>
                </a:solidFill>
              </a:rPr>
              <a:t>})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rgbClr val="C0C0C0"/>
                </a:solidFill>
              </a:rPr>
              <a:t>    </a:t>
            </a:r>
            <a:r>
              <a:rPr lang="ru" sz="12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5</a:t>
            </a:fld>
            <a:endParaRPr lang="ru"/>
          </a:p>
        </p:txBody>
      </p:sp>
      <p:pic>
        <p:nvPicPr>
          <p:cNvPr id="87" name="Shape 87" descr="mvc_dynamic.png"/>
          <p:cNvPicPr preferRelativeResize="0"/>
          <p:nvPr/>
        </p:nvPicPr>
        <p:blipFill rotWithShape="1">
          <a:blip r:embed="rId3">
            <a:alphaModFix/>
          </a:blip>
          <a:srcRect l="9466" t="4297" r="9627" b="6160"/>
          <a:stretch/>
        </p:blipFill>
        <p:spPr>
          <a:xfrm>
            <a:off x="5379875" y="1356875"/>
            <a:ext cx="2520249" cy="486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Представление данных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1536625"/>
            <a:ext cx="40221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Представление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SilicaListView</a:t>
            </a:r>
            <a:r>
              <a:rPr lang="ru"/>
              <a:t>;</a:t>
            </a:r>
          </a:p>
          <a:p>
            <a:pPr marL="457200" lvl="0" indent="-228600">
              <a:spcBef>
                <a:spcPts val="0"/>
              </a:spcBef>
            </a:pPr>
            <a:r>
              <a:rPr lang="ru" b="1"/>
              <a:t>SilicaGridView</a:t>
            </a:r>
            <a:r>
              <a:rPr lang="ru"/>
              <a:t>.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6</a:t>
            </a:fld>
            <a:endParaRPr lang="ru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450350" y="1536625"/>
            <a:ext cx="4022100" cy="1841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Делегаты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Item;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BackgroundItem;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ListItem</a:t>
            </a:r>
            <a:r>
              <a:rPr lang="ru"/>
              <a:t>.</a:t>
            </a:r>
          </a:p>
        </p:txBody>
      </p:sp>
      <p:pic>
        <p:nvPicPr>
          <p:cNvPr id="96" name="Shape 96" descr="SailfishOS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611" y="3844224"/>
            <a:ext cx="3162837" cy="23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Представление данных. ListItem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311700" y="1356874"/>
            <a:ext cx="8520600" cy="763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ru" b="1"/>
              <a:t>contentHeight</a:t>
            </a:r>
            <a:r>
              <a:rPr lang="ru"/>
              <a:t>: real – высота содержимого элемента;</a:t>
            </a:r>
          </a:p>
          <a:p>
            <a:pPr marL="457200" lvl="0" indent="-228600">
              <a:spcBef>
                <a:spcPts val="0"/>
              </a:spcBef>
            </a:pPr>
            <a:r>
              <a:rPr lang="ru" b="1"/>
              <a:t>menu</a:t>
            </a:r>
            <a:r>
              <a:rPr lang="ru"/>
              <a:t>: variant – контекстное меню.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7</a:t>
            </a:fld>
            <a:endParaRPr lang="ru"/>
          </a:p>
        </p:txBody>
      </p:sp>
      <p:sp>
        <p:nvSpPr>
          <p:cNvPr id="104" name="Shape 104"/>
          <p:cNvSpPr txBox="1"/>
          <p:nvPr/>
        </p:nvSpPr>
        <p:spPr>
          <a:xfrm>
            <a:off x="585850" y="2120375"/>
            <a:ext cx="4572000" cy="409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800080"/>
                </a:solidFill>
              </a:rPr>
              <a:t>Page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rgbClr val="800080"/>
                </a:solidFill>
              </a:rPr>
              <a:t>ListModel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id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dataModel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80"/>
                </a:solidFill>
              </a:rPr>
              <a:t>ListElement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00"/>
                </a:solidFill>
              </a:rPr>
              <a:t>text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"Item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#1"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80"/>
                </a:solidFill>
              </a:rPr>
              <a:t>ListElement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00"/>
                </a:solidFill>
              </a:rPr>
              <a:t>text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"Item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#2"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rgbClr val="800080"/>
                </a:solidFill>
              </a:rPr>
              <a:t>SilicaListView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anchors.fill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parent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header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80"/>
                </a:solidFill>
              </a:rPr>
              <a:t>PageHeader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00"/>
                </a:solidFill>
              </a:rPr>
              <a:t>title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"Simple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List"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model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dataModel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rgbClr val="800000"/>
                </a:solidFill>
              </a:rPr>
              <a:t>delegate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80"/>
                </a:solidFill>
              </a:rPr>
              <a:t>ListItem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</a:t>
            </a:r>
            <a:r>
              <a:rPr lang="ru" sz="1300">
                <a:solidFill>
                  <a:srgbClr val="800000"/>
                </a:solidFill>
              </a:rPr>
              <a:t>width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 i="1">
                <a:solidFill>
                  <a:schemeClr val="dk1"/>
                </a:solidFill>
              </a:rPr>
              <a:t>parent</a:t>
            </a:r>
            <a:r>
              <a:rPr lang="ru" sz="1300">
                <a:solidFill>
                  <a:schemeClr val="dk1"/>
                </a:solidFill>
              </a:rPr>
              <a:t>.width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</a:t>
            </a:r>
            <a:r>
              <a:rPr lang="ru" sz="1300">
                <a:solidFill>
                  <a:srgbClr val="800080"/>
                </a:solidFill>
              </a:rPr>
              <a:t>Text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 </a:t>
            </a:r>
            <a:r>
              <a:rPr lang="ru" sz="1300">
                <a:solidFill>
                  <a:srgbClr val="800000"/>
                </a:solidFill>
              </a:rPr>
              <a:t>text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model.text 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    </a:t>
            </a:r>
            <a:r>
              <a:rPr lang="ru" sz="1300">
                <a:solidFill>
                  <a:srgbClr val="800000"/>
                </a:solidFill>
              </a:rPr>
              <a:t>menu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800080"/>
                </a:solidFill>
              </a:rPr>
              <a:t>ContextMenu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 </a:t>
            </a:r>
            <a:r>
              <a:rPr lang="ru" sz="1300">
                <a:solidFill>
                  <a:srgbClr val="800080"/>
                </a:solidFill>
              </a:rPr>
              <a:t>MenuItem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{ </a:t>
            </a:r>
            <a:r>
              <a:rPr lang="ru" sz="1300">
                <a:solidFill>
                  <a:srgbClr val="800000"/>
                </a:solidFill>
              </a:rPr>
              <a:t>text</a:t>
            </a:r>
            <a:r>
              <a:rPr lang="ru" sz="1300">
                <a:solidFill>
                  <a:schemeClr val="dk1"/>
                </a:solidFill>
              </a:rPr>
              <a:t>: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"Menu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rgbClr val="008000"/>
                </a:solidFill>
              </a:rPr>
              <a:t>#1"</a:t>
            </a:r>
            <a:r>
              <a:rPr lang="ru" sz="1300">
                <a:solidFill>
                  <a:srgbClr val="C0C0C0"/>
                </a:solidFill>
              </a:rPr>
              <a:t> </a:t>
            </a:r>
            <a:r>
              <a:rPr lang="ru" sz="1300">
                <a:solidFill>
                  <a:schemeClr val="dk1"/>
                </a:solidFill>
              </a:rPr>
              <a:t>} 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   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C0C0C0"/>
                </a:solidFill>
              </a:rPr>
              <a:t>    </a:t>
            </a: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chemeClr val="dk1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5" name="Shape 105" descr="list_item.png"/>
          <p:cNvPicPr preferRelativeResize="0"/>
          <p:nvPr/>
        </p:nvPicPr>
        <p:blipFill rotWithShape="1">
          <a:blip r:embed="rId3">
            <a:alphaModFix/>
          </a:blip>
          <a:srcRect l="9366" t="4185" r="8900" b="45327"/>
          <a:stretch/>
        </p:blipFill>
        <p:spPr>
          <a:xfrm>
            <a:off x="5433549" y="2238187"/>
            <a:ext cx="2734025" cy="29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Модели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11700" y="1536625"/>
            <a:ext cx="33297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ru" b="1"/>
              <a:t>ListModel</a:t>
            </a:r>
            <a:r>
              <a:rPr lang="ru"/>
              <a:t>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VisualItemModel</a:t>
            </a:r>
            <a:r>
              <a:rPr lang="ru"/>
              <a:t>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ru" b="1"/>
              <a:t>XmlListModel</a:t>
            </a:r>
            <a:r>
              <a:rPr lang="ru"/>
              <a:t>;</a:t>
            </a:r>
          </a:p>
          <a:p>
            <a:pPr marL="457200" lvl="0" indent="-228600">
              <a:spcBef>
                <a:spcPts val="0"/>
              </a:spcBef>
            </a:pPr>
            <a:r>
              <a:rPr lang="ru"/>
              <a:t>JavaScript-модели.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8</a:t>
            </a:fld>
            <a:endParaRPr lang="ru"/>
          </a:p>
        </p:txBody>
      </p:sp>
      <p:pic>
        <p:nvPicPr>
          <p:cNvPr id="113" name="Shape 113" descr="SailfishOS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611" y="3844224"/>
            <a:ext cx="3162837" cy="23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ListModel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311700" y="1356875"/>
            <a:ext cx="8160900" cy="328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Основные методы: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u" b="1"/>
              <a:t>append</a:t>
            </a:r>
            <a:r>
              <a:rPr lang="ru"/>
              <a:t>(jsobject dict) – добавляет объект к модели;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u" b="1"/>
              <a:t>insert</a:t>
            </a:r>
            <a:r>
              <a:rPr lang="ru"/>
              <a:t>(int index, jsobject dict) – добавляет объект в указанное место;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u" b="1"/>
              <a:t>move</a:t>
            </a:r>
            <a:r>
              <a:rPr lang="ru"/>
              <a:t>(int from, int to, int n) – перемещает указанное количество объектов из одной позиции в другую;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u" b="1"/>
              <a:t>remove</a:t>
            </a:r>
            <a:r>
              <a:rPr lang="ru"/>
              <a:t>(int index, int count) – удаляет указанное количество объектов начиная с указанного индекса;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u"/>
              <a:t>object </a:t>
            </a:r>
            <a:r>
              <a:rPr lang="ru" b="1"/>
              <a:t>get</a:t>
            </a:r>
            <a:r>
              <a:rPr lang="ru"/>
              <a:t>(int index) – возвращает объект по индексу;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u" b="1"/>
              <a:t>clear</a:t>
            </a:r>
            <a:r>
              <a:rPr lang="ru"/>
              <a:t>() – очищает всю модель.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9</a:t>
            </a:fld>
            <a:endParaRPr lang="ru"/>
          </a:p>
        </p:txBody>
      </p:sp>
      <p:sp>
        <p:nvSpPr>
          <p:cNvPr id="121" name="Shape 121"/>
          <p:cNvSpPr txBox="1"/>
          <p:nvPr/>
        </p:nvSpPr>
        <p:spPr>
          <a:xfrm>
            <a:off x="542000" y="4645775"/>
            <a:ext cx="6614400" cy="1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ru" sz="1600">
                <a:solidFill>
                  <a:srgbClr val="800080"/>
                </a:solidFill>
              </a:rPr>
              <a:t>ListModel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chemeClr val="dk1"/>
                </a:solidFill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ru" sz="1600">
                <a:solidFill>
                  <a:srgbClr val="C0C0C0"/>
                </a:solidFill>
              </a:rPr>
              <a:t>    </a:t>
            </a:r>
            <a:r>
              <a:rPr lang="ru" sz="1600">
                <a:solidFill>
                  <a:srgbClr val="800080"/>
                </a:solidFill>
              </a:rPr>
              <a:t>ListElement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chemeClr val="dk1"/>
                </a:solidFill>
              </a:rPr>
              <a:t>{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rgbClr val="800000"/>
                </a:solidFill>
              </a:rPr>
              <a:t>name</a:t>
            </a:r>
            <a:r>
              <a:rPr lang="ru" sz="1600">
                <a:solidFill>
                  <a:schemeClr val="dk1"/>
                </a:solidFill>
              </a:rPr>
              <a:t>: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rgbClr val="008000"/>
                </a:solidFill>
              </a:rPr>
              <a:t>"Orange"</a:t>
            </a:r>
            <a:r>
              <a:rPr lang="ru" sz="1600">
                <a:solidFill>
                  <a:schemeClr val="dk1"/>
                </a:solidFill>
              </a:rPr>
              <a:t>;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rgbClr val="800000"/>
                </a:solidFill>
              </a:rPr>
              <a:t>color</a:t>
            </a:r>
            <a:r>
              <a:rPr lang="ru" sz="1600">
                <a:solidFill>
                  <a:schemeClr val="dk1"/>
                </a:solidFill>
              </a:rPr>
              <a:t>: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rgbClr val="008000"/>
                </a:solidFill>
              </a:rPr>
              <a:t>"orange"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chemeClr val="dk1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600">
                <a:solidFill>
                  <a:srgbClr val="C0C0C0"/>
                </a:solidFill>
              </a:rPr>
              <a:t>    </a:t>
            </a:r>
            <a:r>
              <a:rPr lang="ru" sz="1600">
                <a:solidFill>
                  <a:srgbClr val="800080"/>
                </a:solidFill>
              </a:rPr>
              <a:t>ListElement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chemeClr val="dk1"/>
                </a:solidFill>
              </a:rPr>
              <a:t>{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rgbClr val="800000"/>
                </a:solidFill>
              </a:rPr>
              <a:t>text</a:t>
            </a:r>
            <a:r>
              <a:rPr lang="ru" sz="1600">
                <a:solidFill>
                  <a:schemeClr val="dk1"/>
                </a:solidFill>
              </a:rPr>
              <a:t>: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rgbClr val="008000"/>
                </a:solidFill>
              </a:rPr>
              <a:t>"Avocado"</a:t>
            </a:r>
            <a:r>
              <a:rPr lang="ru" sz="1600">
                <a:solidFill>
                  <a:schemeClr val="dk1"/>
                </a:solidFill>
              </a:rPr>
              <a:t>;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rgbClr val="800000"/>
                </a:solidFill>
              </a:rPr>
              <a:t>color</a:t>
            </a:r>
            <a:r>
              <a:rPr lang="ru" sz="1600">
                <a:solidFill>
                  <a:schemeClr val="dk1"/>
                </a:solidFill>
              </a:rPr>
              <a:t>: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rgbClr val="008000"/>
                </a:solidFill>
              </a:rPr>
              <a:t>"green"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chemeClr val="dk1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ru" sz="1600">
                <a:solidFill>
                  <a:srgbClr val="800080"/>
                </a:solidFill>
              </a:rPr>
              <a:t>    ListElement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chemeClr val="dk1"/>
                </a:solidFill>
              </a:rPr>
              <a:t>{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rgbClr val="800000"/>
                </a:solidFill>
              </a:rPr>
              <a:t>text</a:t>
            </a:r>
            <a:r>
              <a:rPr lang="ru" sz="1600">
                <a:solidFill>
                  <a:schemeClr val="dk1"/>
                </a:solidFill>
              </a:rPr>
              <a:t>: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rgbClr val="008000"/>
                </a:solidFill>
              </a:rPr>
              <a:t>"Apple"</a:t>
            </a:r>
            <a:r>
              <a:rPr lang="ru" sz="1600">
                <a:solidFill>
                  <a:schemeClr val="dk1"/>
                </a:solidFill>
              </a:rPr>
              <a:t>;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rgbClr val="800000"/>
                </a:solidFill>
              </a:rPr>
              <a:t>color</a:t>
            </a:r>
            <a:r>
              <a:rPr lang="ru" sz="1600">
                <a:solidFill>
                  <a:schemeClr val="dk1"/>
                </a:solidFill>
              </a:rPr>
              <a:t>: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rgbClr val="008000"/>
                </a:solidFill>
              </a:rPr>
              <a:t>"red"</a:t>
            </a:r>
            <a:r>
              <a:rPr lang="ru" sz="1600">
                <a:solidFill>
                  <a:srgbClr val="C0C0C0"/>
                </a:solidFill>
              </a:rPr>
              <a:t> </a:t>
            </a:r>
            <a:r>
              <a:rPr lang="ru" sz="1600">
                <a:solidFill>
                  <a:schemeClr val="dk1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Экран (4:3)</PresentationFormat>
  <Slides>33</Slides>
  <Notes>33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4" baseType="lpstr">
      <vt:lpstr>simple-light-2</vt:lpstr>
      <vt:lpstr>Управление данными и использование шаблона MVC</vt:lpstr>
      <vt:lpstr>Шаблон проектирования MVC</vt:lpstr>
      <vt:lpstr>MVC в Qt</vt:lpstr>
      <vt:lpstr>Простой пример MVC</vt:lpstr>
      <vt:lpstr>Пример с изменением модели</vt:lpstr>
      <vt:lpstr>Представление данных</vt:lpstr>
      <vt:lpstr>Представление данных. ListItem</vt:lpstr>
      <vt:lpstr>Модели</vt:lpstr>
      <vt:lpstr>ListModel</vt:lpstr>
      <vt:lpstr>VisualItemModel</vt:lpstr>
      <vt:lpstr>XmlListModel</vt:lpstr>
      <vt:lpstr>XmlListModel. Пример </vt:lpstr>
      <vt:lpstr>XmlListModel. Пример</vt:lpstr>
      <vt:lpstr>XmlListModel. Пример</vt:lpstr>
      <vt:lpstr>JavaScript-модели. Массивы</vt:lpstr>
      <vt:lpstr>JavaScript-модели. Целые числа</vt:lpstr>
      <vt:lpstr>Получение данных от сервисов сети Интернет</vt:lpstr>
      <vt:lpstr>XMLHttpRequest. Пример</vt:lpstr>
      <vt:lpstr>Поддержка JSON</vt:lpstr>
      <vt:lpstr>LocalStorage</vt:lpstr>
      <vt:lpstr>LocalStorage. Открытие базы данных</vt:lpstr>
      <vt:lpstr>LocalStorage. Использование</vt:lpstr>
      <vt:lpstr>LocalStorage. Использование</vt:lpstr>
      <vt:lpstr>LocalStorage. Миграции</vt:lpstr>
      <vt:lpstr>LocalStorage. Создание объекта DAO</vt:lpstr>
      <vt:lpstr>Построение моделей с помощью LocalStorage</vt:lpstr>
      <vt:lpstr>Построение моделей с помощью LocalStorage</vt:lpstr>
      <vt:lpstr>Настройки. Nemo QML Plugin Configuration</vt:lpstr>
      <vt:lpstr>ConfigurationValue. Основные свойства</vt:lpstr>
      <vt:lpstr>ConfigurationValue. Пример</vt:lpstr>
      <vt:lpstr>ConfigurationValue. Пример</vt:lpstr>
      <vt:lpstr>ConfigurationGroup</vt:lpstr>
      <vt:lpstr>ConfigurationGroup. Пример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Управление данными и использование шаблона MVC</dc:title>
  <cp:revision>3</cp:revision>
  <dcterms:modified xsi:type="dcterms:W3CDTF">2021-10-16T08:57:46Z</dcterms:modified>
</cp:coreProperties>
</file>